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49"/>
  </p:notesMasterIdLst>
  <p:sldIdLst>
    <p:sldId id="308" r:id="rId7"/>
    <p:sldId id="309" r:id="rId8"/>
    <p:sldId id="310" r:id="rId9"/>
    <p:sldId id="314" r:id="rId10"/>
    <p:sldId id="311" r:id="rId11"/>
    <p:sldId id="435" r:id="rId12"/>
    <p:sldId id="313" r:id="rId13"/>
    <p:sldId id="436" r:id="rId14"/>
    <p:sldId id="437" r:id="rId15"/>
    <p:sldId id="438" r:id="rId16"/>
    <p:sldId id="439" r:id="rId17"/>
    <p:sldId id="440" r:id="rId18"/>
    <p:sldId id="441" r:id="rId19"/>
    <p:sldId id="442" r:id="rId20"/>
    <p:sldId id="443" r:id="rId21"/>
    <p:sldId id="316" r:id="rId22"/>
    <p:sldId id="444" r:id="rId23"/>
    <p:sldId id="445" r:id="rId24"/>
    <p:sldId id="446" r:id="rId25"/>
    <p:sldId id="447" r:id="rId26"/>
    <p:sldId id="448" r:id="rId27"/>
    <p:sldId id="449" r:id="rId28"/>
    <p:sldId id="451" r:id="rId29"/>
    <p:sldId id="450" r:id="rId30"/>
    <p:sldId id="318" r:id="rId31"/>
    <p:sldId id="452" r:id="rId32"/>
    <p:sldId id="453" r:id="rId33"/>
    <p:sldId id="454" r:id="rId34"/>
    <p:sldId id="455" r:id="rId35"/>
    <p:sldId id="456" r:id="rId36"/>
    <p:sldId id="457" r:id="rId37"/>
    <p:sldId id="458" r:id="rId38"/>
    <p:sldId id="459" r:id="rId39"/>
    <p:sldId id="460" r:id="rId40"/>
    <p:sldId id="461" r:id="rId41"/>
    <p:sldId id="462" r:id="rId42"/>
    <p:sldId id="463" r:id="rId43"/>
    <p:sldId id="464" r:id="rId44"/>
    <p:sldId id="465" r:id="rId45"/>
    <p:sldId id="466" r:id="rId46"/>
    <p:sldId id="467" r:id="rId47"/>
    <p:sldId id="468" r:id="rId48"/>
    <p:sldId id="469" r:id="rId49"/>
    <p:sldId id="470" r:id="rId50"/>
    <p:sldId id="471" r:id="rId51"/>
    <p:sldId id="472" r:id="rId52"/>
    <p:sldId id="473" r:id="rId53"/>
    <p:sldId id="474" r:id="rId54"/>
    <p:sldId id="475" r:id="rId55"/>
    <p:sldId id="476" r:id="rId56"/>
    <p:sldId id="477" r:id="rId57"/>
    <p:sldId id="478" r:id="rId58"/>
    <p:sldId id="479" r:id="rId59"/>
    <p:sldId id="480"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520" r:id="rId100"/>
    <p:sldId id="521" r:id="rId101"/>
    <p:sldId id="522" r:id="rId102"/>
    <p:sldId id="523" r:id="rId103"/>
    <p:sldId id="524" r:id="rId104"/>
    <p:sldId id="525" r:id="rId105"/>
    <p:sldId id="526" r:id="rId106"/>
    <p:sldId id="527" r:id="rId107"/>
    <p:sldId id="303" r:id="rId108"/>
    <p:sldId id="289" r:id="rId109"/>
    <p:sldId id="264" r:id="rId110"/>
    <p:sldId id="528" r:id="rId111"/>
    <p:sldId id="529" r:id="rId112"/>
    <p:sldId id="530" r:id="rId113"/>
    <p:sldId id="531" r:id="rId114"/>
    <p:sldId id="532" r:id="rId115"/>
    <p:sldId id="533" r:id="rId116"/>
    <p:sldId id="534" r:id="rId117"/>
    <p:sldId id="535" r:id="rId118"/>
    <p:sldId id="536" r:id="rId119"/>
    <p:sldId id="537" r:id="rId120"/>
    <p:sldId id="538" r:id="rId121"/>
    <p:sldId id="539" r:id="rId122"/>
    <p:sldId id="540" r:id="rId123"/>
    <p:sldId id="541" r:id="rId124"/>
    <p:sldId id="542" r:id="rId125"/>
    <p:sldId id="543" r:id="rId126"/>
    <p:sldId id="544" r:id="rId127"/>
    <p:sldId id="545" r:id="rId128"/>
    <p:sldId id="546" r:id="rId129"/>
    <p:sldId id="547" r:id="rId130"/>
    <p:sldId id="548" r:id="rId131"/>
    <p:sldId id="549" r:id="rId132"/>
    <p:sldId id="550" r:id="rId133"/>
    <p:sldId id="551" r:id="rId134"/>
    <p:sldId id="552" r:id="rId135"/>
    <p:sldId id="553" r:id="rId136"/>
    <p:sldId id="554" r:id="rId137"/>
    <p:sldId id="555" r:id="rId138"/>
    <p:sldId id="556" r:id="rId139"/>
    <p:sldId id="557" r:id="rId140"/>
    <p:sldId id="558" r:id="rId141"/>
    <p:sldId id="559" r:id="rId142"/>
    <p:sldId id="560" r:id="rId143"/>
    <p:sldId id="561" r:id="rId144"/>
    <p:sldId id="562" r:id="rId145"/>
    <p:sldId id="563" r:id="rId146"/>
    <p:sldId id="564" r:id="rId147"/>
    <p:sldId id="565"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314"/>
            <p14:sldId id="311"/>
            <p14:sldId id="435"/>
            <p14:sldId id="313"/>
            <p14:sldId id="436"/>
            <p14:sldId id="437"/>
            <p14:sldId id="438"/>
            <p14:sldId id="439"/>
            <p14:sldId id="440"/>
            <p14:sldId id="441"/>
            <p14:sldId id="442"/>
            <p14:sldId id="443"/>
            <p14:sldId id="316"/>
            <p14:sldId id="444"/>
            <p14:sldId id="445"/>
            <p14:sldId id="446"/>
            <p14:sldId id="447"/>
            <p14:sldId id="448"/>
            <p14:sldId id="449"/>
            <p14:sldId id="451"/>
            <p14:sldId id="450"/>
            <p14:sldId id="318"/>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303"/>
          </p14:sldIdLst>
        </p14:section>
        <p14:section name="Appendix: Image Descriptions for Unsighted Students" id="{07080632-B756-45AF-BBF3-52DB3854CA65}">
          <p14:sldIdLst>
            <p14:sldId id="289"/>
            <p14:sldId id="264"/>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FFD"/>
    <a:srgbClr val="00648B"/>
    <a:srgbClr val="E7E7E8"/>
    <a:srgbClr val="804100"/>
    <a:srgbClr val="066568"/>
    <a:srgbClr val="595959"/>
    <a:srgbClr val="714884"/>
    <a:srgbClr val="EFEBF5"/>
    <a:srgbClr val="D6CBE4"/>
    <a:srgbClr val="005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82B2D-53ED-4D1C-9279-129CC8C3C018}" v="1" dt="2023-01-18T09:44:00.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3085" autoAdjust="0"/>
  </p:normalViewPr>
  <p:slideViewPr>
    <p:cSldViewPr snapToGrid="0" showGuides="1">
      <p:cViewPr>
        <p:scale>
          <a:sx n="170" d="100"/>
          <a:sy n="170" d="100"/>
        </p:scale>
        <p:origin x="1416" y="-54"/>
      </p:cViewPr>
      <p:guideLst>
        <p:guide pos="3264"/>
        <p:guide orient="horz" pos="2256"/>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commentAuthors" Target="commentAuthors.xml"/><Relationship Id="rId155" Type="http://schemas.microsoft.com/office/2015/10/relationships/revisionInfo" Target="revisionInfo.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tableStyles" Target="tableStyle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6/27/2024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24</a:t>
            </a:fld>
            <a:endParaRPr lang="en-US"/>
          </a:p>
        </p:txBody>
      </p:sp>
    </p:spTree>
    <p:extLst>
      <p:ext uri="{BB962C8B-B14F-4D97-AF65-F5344CB8AC3E}">
        <p14:creationId xmlns:p14="http://schemas.microsoft.com/office/powerpoint/2010/main" val="116940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DB8B88-7B19-4444-8C00-276D3F703348}" type="slidenum">
              <a:rPr lang="en-US" smtClean="0"/>
              <a:t>96</a:t>
            </a:fld>
            <a:endParaRPr lang="en-US"/>
          </a:p>
        </p:txBody>
      </p:sp>
    </p:spTree>
    <p:extLst>
      <p:ext uri="{BB962C8B-B14F-4D97-AF65-F5344CB8AC3E}">
        <p14:creationId xmlns:p14="http://schemas.microsoft.com/office/powerpoint/2010/main" val="125103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6.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slide" Target="slide56.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74.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2" Type="http://schemas.openxmlformats.org/officeDocument/2006/relationships/slide" Target="slide75.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6.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slide" Target="slide90.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slide" Target="slide104.xml"/></Relationships>
</file>

<file path=ppt/slides/_rels/slide51.xml.rels><?xml version="1.0" encoding="UTF-8" standalone="yes"?>
<Relationships xmlns="http://schemas.openxmlformats.org/package/2006/relationships"><Relationship Id="rId3" Type="http://schemas.openxmlformats.org/officeDocument/2006/relationships/slide" Target="slide120.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slide" Target="slide123.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slide" Target="slide133.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slide" Target="slide135.xml"/><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03</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noProof="0" dirty="0">
                <a:latin typeface="+mj-lt"/>
                <a:cs typeface="Helvetica" pitchFamily="34" charset="0"/>
              </a:rPr>
              <a:t>Data-Link Layer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E0902469-42A8-E53C-C68B-58DE09A41DB9}"/>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2"/>
          <a:srcRect t="5728" b="5728"/>
          <a:stretch>
            <a:fillRect/>
          </a:stretch>
        </p:blipFill>
        <p:spPr>
          <a:xfrm>
            <a:off x="4569277" y="1452407"/>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noProof="0" dirty="0">
                <a:solidFill>
                  <a:schemeClr val="tx1"/>
                </a:solidFill>
                <a:latin typeface="+mj-lt"/>
              </a:rPr>
              <a:t>3-2 Data Link Control (DLC)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noProof="0" dirty="0">
                <a:solidFill>
                  <a:srgbClr val="000000"/>
                </a:solidFill>
                <a:latin typeface="+mj-lt"/>
              </a:rPr>
              <a:t>The data link control (DLC) deals with procedures for communication between two adjacent nodes no matter whether the link is dedicated or broadcast. Data link control functions include framing and flow and error control.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val="90797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t>A broadcast address is made of 48 bits of 1’s.</a:t>
            </a:r>
          </a:p>
        </p:txBody>
      </p:sp>
      <p:sp>
        <p:nvSpPr>
          <p:cNvPr id="10" name="Content Placeholder 3">
            <a:extLst>
              <a:ext uri="{FF2B5EF4-FFF2-40B4-BE49-F238E27FC236}">
                <a16:creationId xmlns:a16="http://schemas.microsoft.com/office/drawing/2014/main" id="{2398C223-309C-4CCC-9F13-019A303FDED0}"/>
              </a:ext>
            </a:extLst>
          </p:cNvPr>
          <p:cNvSpPr>
            <a:spLocks noGrp="1"/>
          </p:cNvSpPr>
          <p:nvPr>
            <p:ph sz="quarter" idx="15"/>
          </p:nvPr>
        </p:nvSpPr>
        <p:spPr>
          <a:xfrm>
            <a:off x="2011680" y="3873606"/>
            <a:ext cx="5120640" cy="731520"/>
          </a:xfrm>
          <a:ln w="57150">
            <a:solidFill>
              <a:schemeClr val="tx1"/>
            </a:solidFill>
          </a:ln>
        </p:spPr>
        <p:txBody>
          <a:bodyPr anchor="ctr"/>
          <a:lstStyle/>
          <a:p>
            <a:pPr algn="ctr"/>
            <a:r>
              <a:rPr lang="en-US" sz="4000" b="1" noProof="0" dirty="0"/>
              <a:t>FF:FF:FF:FF:FF:FF</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val="1987811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3.4.2  Address Resolution Protocol (ARP)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Any time a node has a packet to send to another node, it has the IP address (network-layer address of the next node); it needs the link-layer address of the next node. This is done by  a protocol called ARP located in the network layer. We discuss it when we discuss the network layer.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val="1720498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103</a:t>
            </a:fld>
            <a:endParaRPr lang="en-US"/>
          </a:p>
        </p:txBody>
      </p:sp>
    </p:spTree>
    <p:extLst>
      <p:ext uri="{BB962C8B-B14F-4D97-AF65-F5344CB8AC3E}">
        <p14:creationId xmlns:p14="http://schemas.microsoft.com/office/powerpoint/2010/main" val="1997930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 Communication at the data-link layer</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600" noProof="0" dirty="0"/>
              <a:t>The communication between Alice and Bob is depicted using a network topology and a data flow diagram. Two host devices (one belongs to Alice) are connected to a L A N switch. This network represents sky research. The L A N switch connects to a router R 2 by point-to-point W A N. The R 2 connects to a router R 1 which further connects to other I S P s through point-to-point W A N. The R 2 connects to a router R 4 through a by point-to-point W A N, that in turn connects to a W A N switch belonging to a switched W A N network of three W A N devices. The other W A N switch from the switched W A N network connects to a router R 3 through a point-to-point W A N, that further connects to other I S Ps. The third W A N switch from the switched network connects to a router R 5 by point-to-point W A N. This network represents a national I S P. The router R 5 connects to a router R 7 in an I S P network. The router R 7 connects to a L A N switch belonging to a network representing scientific books. The L A N switch connects to two host devices and a mainframe represents Bob. R 7 connects to a router R 6 that further connects to other I S Ps, by point-point W A N. The data flow diagram shows that the data flows from the physical layer of Alice host device to the physical layer of R 2 which has two physical and data-link layers and a network layer. From the other physical layer, the data flows to the physical layer of R4. From the other physical layer of R4, the data flows to the physical layer of R 5. Likewise, the data flows from R 5 to R 7 and reaches the physical layer of the Bob host device.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 Nodes and Links</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small part of the internet shows a laptop connected to L A N which is connected to a router. The router connects to another router through a point-to-point network. Similarly, two other LANs are connected in the network. The last LAN connects to a server. The second figure shows several nodes connected by links in series.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3590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 Dividing the data-link layer into two sublayers</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data-link layer of a broadcast link has a data-link layer that includes a data link control sublayer and media access control sublayer. The data-link layer of a point-to-point link represents a data-link layer that includes a data link control sublayer.</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479911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3.4 A frame in a character-oriented protocol</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frame is divided into ten parts. The first part is a flag. The second part is a header. The parts from three to eight represent the variable number of characters and data from the upper layer. The ninth part is a trailer. The tenth part is a flag.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683955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3.5 Byte stuffing and </a:t>
            </a:r>
            <a:r>
              <a:rPr lang="en-US" altLang="en-US" i="1" noProof="0" dirty="0" err="1">
                <a:solidFill>
                  <a:schemeClr val="tx1"/>
                </a:solidFill>
              </a:rPr>
              <a:t>unstuffing</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shows Data from the upper layer represents a bar with six parts, where the second part is a flag, and the fourth part is an E S C. This upper layer is stuffed to a Frame sent that represents a bar with twelve parts, where the first part is a flag, the second part is a header, the fourth part is an E S C, the fifth part is a flag, eighth and ninth parts are an E S C, eleventh part is a trailer, and twelfth part is the flag. The frame received represents a bar with twelve parts, where the first part is a flag, the second part is a header, the fourth part is an E S C, the fifth part is a flag, eighth and ninth parts are an E S C, eleventh part is a trailer, and twelfth part is the flag. The frame received </a:t>
            </a:r>
            <a:r>
              <a:rPr lang="en-US" noProof="0" dirty="0" err="1"/>
              <a:t>unstuffs</a:t>
            </a:r>
            <a:r>
              <a:rPr lang="en-US" noProof="0" dirty="0"/>
              <a:t> the Data to the upper layer that represents a bar with six parts, where the second part is a flag, and the fourth part is an E S C. The data from the upper layer transmits stuffed to the frame sent. Reversible transmission between frame sent and frame received with two extra bytes. The frame received transmits unstuffed data to the upper layer.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94499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3.6 A frame in a bit-oriented protocol</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bar with five parts. The first part is a flag with 0 1 1 1 1 1 1 0. The second part is a header. The third part represents variable number of bits and data from upper layer with 0 1 1 1 1 0 1 0 1 1 0 dots 1 1 0 1 1 1 1 0. The fourth part is a trailer. The fifth part is a flag with 0 1 1 1 1 1 1 0.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1597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3.2.1 Framing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noProof="0" dirty="0">
                <a:latin typeface="+mj-lt"/>
              </a:rPr>
              <a:t>The data-link layer needs to pack bits into frames, so that each frame is distinguishable from another. Our postal system practices a type of framing. The simple act of inserting a letter into an envelope separates one piece of information from another; the envelope serves as the delimiter.</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11</a:t>
            </a:fld>
            <a:endParaRPr lang="en-US">
              <a:latin typeface="+mj-lt"/>
            </a:endParaRPr>
          </a:p>
        </p:txBody>
      </p:sp>
    </p:spTree>
    <p:extLst>
      <p:ext uri="{BB962C8B-B14F-4D97-AF65-F5344CB8AC3E}">
        <p14:creationId xmlns:p14="http://schemas.microsoft.com/office/powerpoint/2010/main" val="850182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3.7 Bit stuffing and </a:t>
            </a:r>
            <a:r>
              <a:rPr lang="en-US" altLang="en-US" i="1" noProof="0" dirty="0" err="1">
                <a:solidFill>
                  <a:schemeClr val="tx1"/>
                </a:solidFill>
              </a:rPr>
              <a:t>unstuffing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Data from the upper layer represents a bar 0 0 0 1 1 1 1 1 1 1 0 0 1 1 1 1 1 0 1 0 0 0. This data is stuffed in a Frame sent that represents a bar with five parts, where the first part is a flag, the second part is a header, the third part is 0 0 0 1 1 1 1 1 0 1 1 0 0 1 1 1 1 1 0 0 1 0 0 0, the fourth part is a trailer and fifth part is a flag. Frame received represents a bar with five parts, where the first part is a flag, the second part is a header, the third part is 0 0 0 1 1 1 1 1 0 1 1 0 0 1 1 1 1 1 0 0 1 0 0 0, the fourth part is a trailer and fifth part is a flag. The data is unstuffed from the received frame and send to upper layer that represents a bar 0 0 0 1 1 1 1 1 1 1 0 0 1 1 1 1 1 0 1 0 0 0. The data from the upper layer transmits stuffed to the frame sent. Between frame sent and frame received has two extra bytes. </a:t>
            </a:r>
            <a:endParaRPr lang="en-US" sz="180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53875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3.8 Single-bit and burst error</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single-bit error has two bars labeled as sent and received. The sent bar is divided into eight parts with 0 0 0 0 0 0 1 0. The received bar is divided into eight bars with 0 0 0 0 1 0 1 0. The sent bar transmits 0 in the fifth part as corrupted bit as 1 to the fifth part of the received bar. The burs error represents two bars labeled as sent and received. The sent bar is divided into 16 parts with 0 1 0 0 1 1 0 1 0 1 0 0 0 0 1 1. The received bar is divided into 16 parts with 0 1 0 1 0 1 0 0 0 1 1 0 0 0 1 1. The sent bar transmits corrupted bits to received, wherefrom fourth part to eleventh part of sent with 0 1 1 0 1 0 1 0 represents length of burst error (8 bits).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30088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3.9 Process of error detection in block coding</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shows a sender that has an encoder with data word of k bits that is sent to the generator and generates a codeword of n bits. The receiver has a decoder with codeword of n bits that is sent to the checker. It discards and extracts the data word ok k bits. The encoder unreliably transmits the codeword to the receiver.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6917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3.10 Geometric concept explaining </a:t>
            </a:r>
            <a:r>
              <a:rPr lang="en-US" altLang="en-US" i="1" noProof="0" dirty="0" err="1">
                <a:solidFill>
                  <a:schemeClr val="tx1"/>
                </a:solidFill>
              </a:rPr>
              <a:t>d</a:t>
            </a:r>
            <a:r>
              <a:rPr lang="en-US" altLang="en-US" i="1" baseline="-25000" noProof="0" dirty="0" err="1">
                <a:solidFill>
                  <a:schemeClr val="tx1"/>
                </a:solidFill>
              </a:rPr>
              <a:t>min</a:t>
            </a:r>
            <a:r>
              <a:rPr lang="en-US" altLang="en-US" i="1" noProof="0" dirty="0">
                <a:solidFill>
                  <a:schemeClr val="tx1"/>
                </a:solidFill>
              </a:rPr>
              <a:t> in error detection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circle with many dots on its outline and inner areas. The radius of the circle is defined as s. A square labeled as x at the center of the circle and a square labeled as y out of the circle. The distance between the x and y is labeled as d minute greater than s. The squares represent any valid codeword, and dots represent any corrupted codeword with 1 to s errors.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67403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3.11 Encoder and decoder for simple parity-check code</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sender has an encoder which represents data word of a 3, a 2, a 1, a 0 that is sent to the generator to generate a codeword of a 3, a 2, a 1, a 0 and r 0, where the r 0 is a parity bit from the generator. The receiver has a decoder which represents codeword with b 3 b 2 b 1 b 0 q 0 to checker to syndrome S 0 to decision logic that represents discard or accept to data word with a 3 a 2 a 1 a 0. The codeword of encoder unreliable transmits to a codeword of the decoder.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34219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3.12 CRC encoder and decoder</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In the illustration, the sender has an encoder that represents data word with a 3 a 2 a 1 a 0 that is sent to a generator that adds 0 0 0 remainder r 2 r 1 r 0 to codeword with a 3 a 2 a 1 a 0 r 2 r 1 r 0. The receiver has a decoder with codeword b 3 b 2 b 1 b 0 q 2 q 1 q 0 to checker to syndrome s 2 s 1 s 0 to decision logic that represents discard or accept to data word with a 3 a 2 a 1 a 0. The codeword of the encoder unreliably transmits to a codeword of the decoder. The generator and checker represent divisor d 3 d 2 d 1 d 0 shared.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96833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3.13 Division in CRC encoder</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Data word 1 0 0 1 transmits to encoding. The encoding shows divisor 1 0 1 1 of 1 0 0 1 0 0 0 represents dividend. The second line represents 1 0 1 1. The third line represents 0 1 0 0. The fourth line represents 0 0 0 0 that represents leftmost bit 0: use 0 0 0 divisor. The fifth line represents 1 0 0 0. The sixth line represents 1 0 1 1. The seventh line represents 0 1 1 0. The eight line represents 0 0 0 0 that represents leftmost bit 0: use 0 0 0 0 divisor. The ninth line represents 1 1 0 that represents remainder. The quotient is 1 0 1 0 that represents discard. The encoding transmits codeword 1 0 0 1 1 1 0 that is data word plus remainder. Note: multiply: A N D and subtract X O 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720790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3.14 Division in the CRC decoder for two cases</a:t>
            </a:r>
            <a:r>
              <a:rPr lang="en-US" i="1" noProof="0" dirty="0">
                <a:solidFill>
                  <a:schemeClr val="tx1"/>
                </a:solidFill>
              </a:rPr>
              <a: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codeword uncorrupted represents transmission of codeword 1 0 0 1 1 1 0 uncorrupted to decoder. The decoder represents divisor 1 0 1 1 of 1 0 0 1 1 1 0 that represents code word. The second line represents 1 0 1 1. The third line represents 0 1 0 1. The fourth line represents 0 0 0 0. The fifth line represents 1 0 1 1. The sixth line represents 1 0 1 1. The seventh line represents 0 0 0 0. The eight line represents 0 0 0 0. The ninth line represents zero 0 0 0 syndrome. The quotient is 1 0 1 0. The decoder transmits </a:t>
            </a:r>
            <a:r>
              <a:rPr lang="en-US" noProof="0" dirty="0" err="1"/>
              <a:t>dataword</a:t>
            </a:r>
            <a:r>
              <a:rPr lang="en-US" noProof="0" dirty="0"/>
              <a:t> accepted 1 0 0 1. The codeword corrupted represents transmission of codeword 1 0 0 0 1 1 0 corrupted to decoder. The decoder represents divisor 1 0 1 1 of 1 0 0 0 1 1 0 that represents code word. The second line represents 1 0 1 1. The third line represents 0 1 1 1. The fourth line represents 0 0 0 0. The fifth line represents 1 1 1 1. The sixth line represents 1 0 1 1. The seventh line represents 1 0 0 0. The eight line represents 1 0 1 01 The ninth line represents non-zero 0 1 1 syndrome. The quotient is 1 0 1 1. The decoder represents </a:t>
            </a:r>
            <a:r>
              <a:rPr lang="en-US" noProof="0" dirty="0" err="1"/>
              <a:t>dataword</a:t>
            </a:r>
            <a:r>
              <a:rPr lang="en-US" noProof="0" dirty="0"/>
              <a:t> discarder.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00076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3.15 Normal response mode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point-to-point response mode represents a primary laptop transmits a command to a secondary laptop. The secondary laptop transmits a response to the primary laptop. The multipoint response mode represents the primary laptop transmits a command to two secondary laptops. The two secondary laptops transmit two responses to the primary laptop.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31461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3.16 Asynchronous balanced mode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In the illustration, the first laptop labeled as combined transmits command/response to the second laptop labeled as combined. The second laptop transmits a command/response to the first laptop.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0198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Frame Size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noProof="0" dirty="0">
                <a:latin typeface="+mj-lt"/>
              </a:rPr>
              <a:t>Frames can be fixed or variable size. In the first, there is no need to define the boundary of the frame; in the second, we need to do so.</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12</a:t>
            </a:fld>
            <a:endParaRPr lang="en-US">
              <a:latin typeface="+mj-lt"/>
            </a:endParaRPr>
          </a:p>
        </p:txBody>
      </p:sp>
    </p:spTree>
    <p:extLst>
      <p:ext uri="{BB962C8B-B14F-4D97-AF65-F5344CB8AC3E}">
        <p14:creationId xmlns:p14="http://schemas.microsoft.com/office/powerpoint/2010/main" val="2538947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3.17 HDLC frames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I-frame represents a bar with six parts. The first part represents the flag. The second part represents the address. The third part represents control. The fourth part represents user information. The fifth part represents F C S. The sixth part represents the flag. The S-frame represents a bar with five parts. The first part represents the flag. The second part represents the address. The third part represents control. The fourth part represents F C S. The fifth part represents the flag. The U-frame represents a bar with six parts. The first part represents the flag. The second part represents the address. The third part represents control. The fourth part represents management information. The fifth part represents F C S. The sixth part represents the flag.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495543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3.18 Control field format for the different frame types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I-frame has a bar divided into eight parts. The first part represents 0, second to fourth represents N (S). The fifth part represents P slash F. The sixth to eighth represents N (R). The S-frame has a bar divided into eight parts. The first part represents 1. The second part represents 0. The third and fourth represents code. The fifth part represents P slash F. The sixth to eighth represents N (R). The U-frame has a bar divided into eight parts. The first part represents 1. The second part represents 1. The third and fourth part represents code. The fifth part represents P slash F. The sixth to eighth represents code.</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173060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3.19 PPP frame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bar is divided into seven parts. The first represents 1 byte flag. The second part has 1 byte with (1 1 1 1 1 1 1 1) subscript 2. The third part represents control 1 byte with (0 0 0 0 0 0 1 1) subscript 2. The fourth part represents protocol 1 over 2 bytes. The fifth part represents the payload variable. The sixth part represents F C S 2 slash 4 bytes. The seventh part represents flag 1 byte.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7119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3.20 Transition phases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transition phases begins by sending Start to dead which leads to establish on carrier detection. The line from establish to dead represents carrier detection failed. The establish to authenticate represents options agreed by both sides of the establishment directly to the network. The authenticate transmits to terminate if authentication failed or to network if authentication is successful. The network to open represents the data transfer state and network-layer configuration. The open to terminate represents done. The terminate to dead represents carrier dropped.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1318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3.21 Multiplexing in PPP</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data-link layer has a bar divided into seven parts. The first part represents flat. The second part represents the address. The third part represents control. The fourth part represents protocol. The fifth part represents network control protocol (N C P) with dots, O S I C P and I P CP, authentication protocol (AP) with C H A P and P A P, data to the network layer, and link control protocol (LC P). The sixth part represents F C S. The seventh part represents the flag. The network layer represents data from different networking protocols. The protocol values of LC P is 0 x C 0 2 1, the A P is 0 x C 0 2 3 and 0 x C 2 2 3, the N C P is 0 x 8 0 2 1 and the data is 0 x 0 0 2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870761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3.22 Multilink PPP</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Logical P </a:t>
            </a:r>
            <a:r>
              <a:rPr lang="en-US" noProof="0" dirty="0" err="1"/>
              <a:t>P</a:t>
            </a:r>
            <a:r>
              <a:rPr lang="en-US" noProof="0" dirty="0"/>
              <a:t> </a:t>
            </a:r>
            <a:r>
              <a:rPr lang="en-US" noProof="0" dirty="0" err="1"/>
              <a:t>P</a:t>
            </a:r>
            <a:r>
              <a:rPr lang="en-US" noProof="0" dirty="0"/>
              <a:t> with a bar divided into three parts and divided into four segments. The second part represents the payload. The first represents P </a:t>
            </a:r>
            <a:r>
              <a:rPr lang="en-US" noProof="0" dirty="0" err="1"/>
              <a:t>P</a:t>
            </a:r>
            <a:r>
              <a:rPr lang="en-US" noProof="0" dirty="0"/>
              <a:t> </a:t>
            </a:r>
            <a:r>
              <a:rPr lang="en-US" noProof="0" dirty="0" err="1"/>
              <a:t>P</a:t>
            </a:r>
            <a:r>
              <a:rPr lang="en-US" noProof="0" dirty="0"/>
              <a:t> payload. The second segment represents P </a:t>
            </a:r>
            <a:r>
              <a:rPr lang="en-US" noProof="0" dirty="0" err="1"/>
              <a:t>P</a:t>
            </a:r>
            <a:r>
              <a:rPr lang="en-US" noProof="0" dirty="0"/>
              <a:t> </a:t>
            </a:r>
            <a:r>
              <a:rPr lang="en-US" noProof="0" dirty="0" err="1"/>
              <a:t>P</a:t>
            </a:r>
            <a:r>
              <a:rPr lang="en-US" noProof="0" dirty="0"/>
              <a:t> payload. The first and second represents protocol field: (0 0 3 d) subscript 16. The third segment represents P </a:t>
            </a:r>
            <a:r>
              <a:rPr lang="en-US" noProof="0" dirty="0" err="1"/>
              <a:t>P</a:t>
            </a:r>
            <a:r>
              <a:rPr lang="en-US" noProof="0" dirty="0"/>
              <a:t> </a:t>
            </a:r>
            <a:r>
              <a:rPr lang="en-US" noProof="0" dirty="0" err="1"/>
              <a:t>P</a:t>
            </a:r>
            <a:r>
              <a:rPr lang="en-US" noProof="0" dirty="0"/>
              <a:t> payload to channel 1. The fourth segment represents P </a:t>
            </a:r>
            <a:r>
              <a:rPr lang="en-US" noProof="0" dirty="0" err="1"/>
              <a:t>P</a:t>
            </a:r>
            <a:r>
              <a:rPr lang="en-US" noProof="0" dirty="0"/>
              <a:t> </a:t>
            </a:r>
            <a:r>
              <a:rPr lang="en-US" noProof="0" dirty="0" err="1"/>
              <a:t>P</a:t>
            </a:r>
            <a:r>
              <a:rPr lang="en-US" noProof="0" dirty="0"/>
              <a:t> payload to channel 2.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51918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3.24 Frames in a pure ALOHA network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shows four stations. Station 1 represents two bars, where one of which is in collision duration. Station 2 represents two bars in two collision duration. Station 3 two bars. The first one is in the collision duration. Station 4 represents two bars in the collision duration.</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51299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3.25 Procedure for pure ALOHA protocol</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circle represents a station that has a frame to send. The circle transmits k is equal to 0 to send the frame to wait (2 multiply T subscript p) to logic decision represents A C K received? If true then success or false then to K is equal to K plus 1 to a logical decision that represents K greater than K subscript max if true abort or false then choose R to wait for T subscript B to the K is equal to 0. K is a number of attempts. T subscript p is maximum propagation time. T subscript f r is the average transmission time. T subscript B is back-off time: R multiply T subscript p or R multiply T subscript </a:t>
            </a:r>
            <a:r>
              <a:rPr lang="en-US" noProof="0" dirty="0" err="1"/>
              <a:t>fr</a:t>
            </a:r>
            <a:r>
              <a:rPr lang="en-US" noProof="0" dirty="0"/>
              <a:t> and R is (random number): 0 to 2 superscript K minus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979725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3.26 Vulnerable time for pure ALOHA protocol</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graph with the x-axis representing time t minus T subscript </a:t>
            </a:r>
            <a:r>
              <a:rPr lang="en-US" noProof="0" dirty="0" err="1"/>
              <a:t>fr</a:t>
            </a:r>
            <a:r>
              <a:rPr lang="en-US" noProof="0" dirty="0"/>
              <a:t>, t, and t plus T subscript </a:t>
            </a:r>
            <a:r>
              <a:rPr lang="en-US" noProof="0" dirty="0" err="1"/>
              <a:t>fr</a:t>
            </a:r>
            <a:r>
              <a:rPr lang="en-US" noProof="0" dirty="0"/>
              <a:t> is shown. A bar A lies between t minus T subscript and t. A’s end collides with B’s beginning. Bar B lies between t and t plus T subscript f r.</a:t>
            </a:r>
            <a:r>
              <a:rPr lang="en-US" b="1" noProof="0" dirty="0"/>
              <a:t> </a:t>
            </a:r>
            <a:r>
              <a:rPr lang="en-US" noProof="0" dirty="0"/>
              <a:t>B’s end collides with C’s beginning.</a:t>
            </a:r>
            <a:r>
              <a:rPr lang="en-US" b="1" noProof="0" dirty="0"/>
              <a:t> A</a:t>
            </a:r>
            <a:r>
              <a:rPr lang="en-US" noProof="0" dirty="0"/>
              <a:t> bar C begins at t plus T subscript f r. The t-T subscript </a:t>
            </a:r>
            <a:r>
              <a:rPr lang="en-US" noProof="0" dirty="0" err="1"/>
              <a:t>fr</a:t>
            </a:r>
            <a:r>
              <a:rPr lang="en-US" noProof="0" dirty="0"/>
              <a:t> to t plus T subscript </a:t>
            </a:r>
            <a:r>
              <a:rPr lang="en-US" noProof="0" dirty="0" err="1"/>
              <a:t>fr</a:t>
            </a:r>
            <a:r>
              <a:rPr lang="en-US" noProof="0" dirty="0"/>
              <a:t> represents a vulnerable time of 2 multiply T subscript </a:t>
            </a:r>
            <a:r>
              <a:rPr lang="en-US" noProof="0" dirty="0" err="1"/>
              <a:t>fr.</a:t>
            </a:r>
            <a:r>
              <a:rPr lang="en-US" noProof="0" dirty="0"/>
              <a: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953171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3.27 Frames in a slotted ALOHA network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shows four stations. Station 1 represents a bar in slot 1 and a bar in slot 3 that represents collision duration. Station 2 represents a bar in slot 2 that represents collision duration and a bar in slot 4. Station 3 represents a bar in slot 2 that represents collision duration and a bar in slot 6. Station 4 represents a bar in slot 3 that represents collision duration and a bar in slot 5.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8859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Character-Oriented Framing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noProof="0" dirty="0">
                <a:latin typeface="+mj-lt"/>
              </a:rPr>
              <a:t>In this type of framing, data to be carried are 8-bit characters (Figure 3.4). In this type of framing, we need to do byte-stuffing to prevent a special character to be interpreted as beginning or end of the message.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13</a:t>
            </a:fld>
            <a:endParaRPr lang="en-US">
              <a:latin typeface="+mj-lt"/>
            </a:endParaRPr>
          </a:p>
        </p:txBody>
      </p:sp>
    </p:spTree>
    <p:extLst>
      <p:ext uri="{BB962C8B-B14F-4D97-AF65-F5344CB8AC3E}">
        <p14:creationId xmlns:p14="http://schemas.microsoft.com/office/powerpoint/2010/main" val="985193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3.28 Vulnerable time for slotted ALOHA protocol</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graph depicts the vulnerable time for slotted ALOHA protocol. A bar labeled as A is shown from t minus T subscript f r. Two bars labeled as B and C are shown from t to t plus T subscript </a:t>
            </a:r>
            <a:r>
              <a:rPr lang="en-US" noProof="0" dirty="0" err="1"/>
              <a:t>fr.</a:t>
            </a:r>
            <a:r>
              <a:rPr lang="en-US" noProof="0" dirty="0"/>
              <a:t> B collides with C. The time from t to t plus T subscript </a:t>
            </a:r>
            <a:r>
              <a:rPr lang="en-US" noProof="0" dirty="0" err="1"/>
              <a:t>fr</a:t>
            </a:r>
            <a:r>
              <a:rPr lang="en-US" noProof="0" dirty="0"/>
              <a:t> represents vulnerable time is equal to T subscript f 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2290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3.29 Space and time model of a collision in CSMA</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figure shows systems A, B, C, and D arranged in series. B starts at time t 1. C starts at time t 2. A represents t1, and d represents t2. A to B represents area where B’s signal exists. A to D represents area where both signals exist. A to C and C and D area represents where C’s signal exists.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622082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3.30 Vulnerable time in CSMA</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figure shows systems A, B, C, and D arranged in series. A line T 1 decreases as moving from A to D. B, C, and D are sensed on the line. The graph shows vulnerable time is equal to propagation time. The frame propagation is shown.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42451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3.31 Behavior of three persistence methods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depicting l-persistent represents a bar labeled as busy with many down arrows that represents continuously sense and transmit as time increases. The nonpersistent represents a bar labeled as busy and shows two senses on the bar, and the distance between the two senses is wait, and a transmit on a distance from the bar, where the distance between the sense and transmit represents wait. The p-persistent represents a bar labeled as busy with many down arrows that represent continuously sense and end send if R less than p, a bar labeled with busy in the distance from the first bar. The distance between the first bar and second bar represents wait a time slot otherwise. Two down arrow after the second bar in two distances represents send if R less than p and send if R less than p. The distance between the second bar and the first send if R less than p is wait a back-off time. The distance between the first send if R less than p to second send if R less than p is wait a time slot otherwise.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867634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3.32 Flow diagram for three persistence methods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An illustration depicting l-persistent represents a logic decision represents channel busy? If true return, if false to station can transmit. The nonpersistent represents a logic decision represents channel busy? If true to wait randomly and return, if false to station to transmit. The p-persistent represents a logic decision represents channel busy? If true to use the back-off process as though collision occurred and false to a logic decision that represents channel busy? If true to return, false to generate a random number (R is equal to 0 to 1) to a logic decision represents R less than or equal to p if the true station can transmit or false to wait for a slot and to the first logic decision channel busy?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817961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3.33 Collision of the first bits in CSMA/CD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Systems A, B, C, and D are arranged in series. A to D at t subscript 1 represents the first bit of A. C to A at t 2 and d to A at t 3 to t 4. t 1 and t 4, t 2 and t 3 are transmission time. t 4 represents A’s collision detection and abortion. The intersection of A to D and D to A represents collision occurs. C in t1 represents C’s collision detection and abortion.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5374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3.34 Collision and abortion in CSMA/CD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System A, B, C, and D are arranged in series. Transmission of A to D represents t 1, D to A represents t 4. D to C to A represents t 2, t and t 4. t 1 and t 4, t 2 and t3 are transmission time. t 4 represents A detects collision and aborts. The point of intersection of t 1 and t4 and t 2 and t 3 represents collision occurs. The C represents C detects collision and aborts.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965979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3.35 Flow diagram for the CSMA/CD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flow diagram shows the process flow from a station that has a frame to send that is K equals 0 to apply one of the persistence methods to a logic decision that represents done or collision? If false to transmit and receive to return, If true to a logical decision that represents collision detected? If false to success, if true, send a jamming signal to K is equal to K plus 1 to a logical decision if false to abort and if true to create random number R to wait for T subscript B seconds and return to K is equal to 0. The T subscript f r is frame average transmission time, K is the number of attempts, R is a random number: 0 to 2 superscript K minus 1, and T subscript B is back-off time is equal to R multiply T subscript </a:t>
            </a:r>
            <a:r>
              <a:rPr lang="en-US" noProof="0" dirty="0" err="1"/>
              <a:t>fr.</a:t>
            </a:r>
            <a:r>
              <a:rPr lang="en-US" noProof="0" dirty="0"/>
              <a: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845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3.36 Energy level during transmission, idleness, or collision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graph shows a bar that represents frame transmission, second and third bars represent collision, the gap between second and third bars represents idle. The fourth bar represents frame transmission. The y axis represents energy. The x axis represents time.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379375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3.37 Reservation access method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first bar with 0 0 0 0 0 represents reservation frame and labeled as 5 4 3 2 1. A second bar represents data station 1. Third bare represented 0 0 0 0 1 and labeled as 5 4 3 2 1 and 1 from 1 part transmits to data station 1. The fourth bar represents data station 4. The fifth bar represents data station 3. The sixth bar represents data station 1. The seventh bar represents 0 1 1 0 1 with labels 5 4 3 2 1, where 1 in part 4 transmits to data station 4, 1 in part 3 transmits to data station 3, and 1 in part 1 transmits to data station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592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3.4 A frame in a character-oriented protocol</a:t>
            </a:r>
          </a:p>
        </p:txBody>
      </p:sp>
      <p:pic>
        <p:nvPicPr>
          <p:cNvPr id="8" name="Picture 2" descr="An illustration shows a frame in a character-oriented protocol.">
            <a:extLst>
              <a:ext uri="{FF2B5EF4-FFF2-40B4-BE49-F238E27FC236}">
                <a16:creationId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343489" y="2824798"/>
            <a:ext cx="8457021" cy="11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28296771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3.38 Select and poll functions in polling-access method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In the figure, the select represents a primary system and two systems labeled as A and B. The primary transmits S E L to B. The B transmits A C K to the primary. The primary transmits data to B. The B transmits A C K to primary. The poll represents a primary system and two systems labeled as A and B. The primary transmits poll to A. A transmits N A K to primary. The primary transmits poll to B. B transmits data to the primary. The primary transmits A C K to B.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481227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3.39 Logical ring and physical topology in token-passing access method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The physical ring represents system 1 to system 2 to system 4 to system 3 to system 1. The dual ring represents reversible transmission between 1 and 2, reversible transmission between 2 and 4, reversible transmission between 4 and 3, and reversible transmission between 3 and 1. The bus ring represents 1 to 2 to 4 to 3 to 1, where 1 and 3 are connected, and 2 and 4 are connected. The star ring represents systems 1, 2, 3, and 4 that are connected to a switch. The transmits from 1 to switch, switch to 2, 2 to switch, switch to 4, 4 to switch, switch to 3, 3 to switch, and switch to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468637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noProof="0" dirty="0">
                <a:solidFill>
                  <a:schemeClr val="tx1"/>
                </a:solidFill>
              </a:rPr>
              <a:t>Figure 3.40 IP addresses and link-layer addresses in a small internet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noProof="0" dirty="0"/>
              <a:t>A system labeled as Alice transmits to a switch represents N 1 L 1. The switch transmits to a router R 1 represents N 2 L 2. R 1 to another link represents N 3 L 3. R 1 to a switch with frame L 5 L 4 N 1 N 8 data represents N 4 L 4. The switch to router R 2 represents N 5 L 5. R 2 to another network represents N 6 L 6. R 2 to a switch represents N 7 L 7. The switch to a system labeled as Bob represents N 8 L 8. N is I P address, and L is the link-layer address. The order of addresses is I P addresses: source-destination and link-layer address: destination source.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0612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3.5 Byte stuffing and </a:t>
            </a:r>
            <a:r>
              <a:rPr lang="en-US" altLang="en-US" noProof="0" dirty="0" err="1">
                <a:solidFill>
                  <a:schemeClr val="tx1"/>
                </a:solidFill>
              </a:rPr>
              <a:t>unstuffing</a:t>
            </a:r>
            <a:endParaRPr lang="en-US" altLang="en-US" noProof="0" dirty="0">
              <a:solidFill>
                <a:schemeClr val="tx1"/>
              </a:solidFill>
            </a:endParaRPr>
          </a:p>
        </p:txBody>
      </p:sp>
      <p:pic>
        <p:nvPicPr>
          <p:cNvPr id="9" name="Picture 2" descr="An illustration depicts byte stuffing and unstuffing.">
            <a:extLst>
              <a:ext uri="{FF2B5EF4-FFF2-40B4-BE49-F238E27FC236}">
                <a16:creationId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457200" y="1945556"/>
            <a:ext cx="8229600" cy="333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128377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Bit-Oriented Framing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latin typeface="+mj-lt"/>
              </a:rPr>
              <a:t>In bit-oriented framing data is a sequence of bits. To separate one frame from another, we normally use an 8-bit flag (01111110). To prevent that a byte to be interpreted as a flag, we do bit stuffing (Figure 3.7).</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16</a:t>
            </a:fld>
            <a:endParaRPr lang="en-US">
              <a:latin typeface="+mj-lt"/>
            </a:endParaRPr>
          </a:p>
        </p:txBody>
      </p:sp>
    </p:spTree>
    <p:extLst>
      <p:ext uri="{BB962C8B-B14F-4D97-AF65-F5344CB8AC3E}">
        <p14:creationId xmlns:p14="http://schemas.microsoft.com/office/powerpoint/2010/main" val="363633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3.6 A frame in a bit-oriented protocol</a:t>
            </a:r>
          </a:p>
        </p:txBody>
      </p:sp>
      <p:pic>
        <p:nvPicPr>
          <p:cNvPr id="9" name="Picture 2" descr="An illustration of a frame in a bit-oriented protocol.">
            <a:extLst>
              <a:ext uri="{FF2B5EF4-FFF2-40B4-BE49-F238E27FC236}">
                <a16:creationId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365760" y="2499360"/>
            <a:ext cx="8412480" cy="158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2620717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3.7 Bit stuffing and </a:t>
            </a:r>
            <a:r>
              <a:rPr lang="en-US" altLang="en-US" noProof="0" dirty="0" err="1">
                <a:solidFill>
                  <a:schemeClr val="tx1"/>
                </a:solidFill>
              </a:rPr>
              <a:t>unstuffing</a:t>
            </a:r>
            <a:endParaRPr lang="en-US" altLang="en-US" noProof="0" dirty="0">
              <a:solidFill>
                <a:schemeClr val="tx1"/>
              </a:solidFill>
            </a:endParaRPr>
          </a:p>
        </p:txBody>
      </p:sp>
      <p:pic>
        <p:nvPicPr>
          <p:cNvPr id="13" name="Picture 2" descr="An illustration depicts bit stuffing and unstuffing.">
            <a:extLst>
              <a:ext uri="{FF2B5EF4-FFF2-40B4-BE49-F238E27FC236}">
                <a16:creationId xmlns:a16="http://schemas.microsoft.com/office/drawing/2014/main" id="{C99FD331-0F1A-40C1-B8E1-D455ED652573}"/>
              </a:ext>
            </a:extLst>
          </p:cNvPr>
          <p:cNvPicPr>
            <a:picLocks noChangeAspect="1" noChangeArrowheads="1"/>
          </p:cNvPicPr>
          <p:nvPr/>
        </p:nvPicPr>
        <p:blipFill>
          <a:blip r:embed="rId2"/>
          <a:stretch>
            <a:fillRect/>
          </a:stretch>
        </p:blipFill>
        <p:spPr bwMode="auto">
          <a:xfrm>
            <a:off x="457200" y="1533646"/>
            <a:ext cx="8229600" cy="42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26626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3.2.2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latin typeface="+mj-lt"/>
              </a:rPr>
              <a:t>Error control is both error detection and error correction. It allows the receiver to inform the sender of any frames lost or damage in transition and coordinates the retransmission of frames by the sender.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19</a:t>
            </a:fld>
            <a:endParaRPr lang="en-US">
              <a:latin typeface="+mj-lt"/>
            </a:endParaRPr>
          </a:p>
        </p:txBody>
      </p:sp>
    </p:spTree>
    <p:extLst>
      <p:ext uri="{BB962C8B-B14F-4D97-AF65-F5344CB8AC3E}">
        <p14:creationId xmlns:p14="http://schemas.microsoft.com/office/powerpoint/2010/main" val="4028434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noProof="0" dirty="0">
                <a:solidFill>
                  <a:schemeClr val="tx1"/>
                </a:solidFill>
              </a:rPr>
              <a:t>Chapter 3: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i="1" noProof="0" dirty="0">
                <a:solidFill>
                  <a:schemeClr val="tx1"/>
                </a:solidFill>
              </a:rPr>
              <a:t>3.1	INTRODUCTION</a:t>
            </a:r>
          </a:p>
          <a:p>
            <a:pPr marL="457200" indent="-457200">
              <a:spcBef>
                <a:spcPts val="1200"/>
              </a:spcBef>
              <a:spcAft>
                <a:spcPts val="1200"/>
              </a:spcAft>
            </a:pPr>
            <a:r>
              <a:rPr lang="en-US" i="1" noProof="0" dirty="0">
                <a:solidFill>
                  <a:schemeClr val="tx1"/>
                </a:solidFill>
              </a:rPr>
              <a:t>3.2	DATA LINK CONTROL</a:t>
            </a:r>
          </a:p>
          <a:p>
            <a:pPr marL="457200" indent="-457200">
              <a:spcBef>
                <a:spcPts val="1200"/>
              </a:spcBef>
              <a:spcAft>
                <a:spcPts val="1200"/>
              </a:spcAft>
            </a:pPr>
            <a:r>
              <a:rPr lang="en-US" i="1" noProof="0" dirty="0">
                <a:solidFill>
                  <a:schemeClr val="tx1"/>
                </a:solidFill>
              </a:rPr>
              <a:t>3.3	MEDIA ACCESS CONTROL</a:t>
            </a:r>
          </a:p>
          <a:p>
            <a:pPr marL="457200" indent="-457200">
              <a:spcBef>
                <a:spcPts val="1200"/>
              </a:spcBef>
              <a:spcAft>
                <a:spcPts val="1200"/>
              </a:spcAft>
            </a:pPr>
            <a:r>
              <a:rPr lang="en-US" i="1" noProof="0" dirty="0">
                <a:solidFill>
                  <a:schemeClr val="tx1"/>
                </a:solidFill>
              </a:rPr>
              <a:t>3.4	LINK-LAYER ADDRESSING</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Types of Error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latin typeface="+mj-lt"/>
              </a:rPr>
              <a:t>Whenever bits flow from one point to another, they are subject to unpredictable changes because of interference. This interference can change the shape of the signal. The term single-bit error means that only 1 bit of a given data unit (such as a byte, character, or packet) is changed from 1 to 0 or from 0 to 1. The term burst error means that 2 or more bits in the data unit have changed from 1 to 0 or from 0 to 1. Figure 3.8 shows the effect of a single-bit and a burst error on a data unit.</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p14="http://schemas.microsoft.com/office/powerpoint/2010/main" val="76044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3.8 Single-bit and burst error</a:t>
            </a:r>
          </a:p>
        </p:txBody>
      </p:sp>
      <p:pic>
        <p:nvPicPr>
          <p:cNvPr id="9" name="Picture 2" descr="Two-part illustrations of a. single-bit error and b. burst erro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277789"/>
            <a:ext cx="8412480" cy="189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72289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Block Coding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mj-lt"/>
              </a:rPr>
              <a:t>In block coding, we divide our message into blocks, each of k bits, called data-words. We add r redundant bits to each block to make the length n = k + r. The resulting n-bit blocks are called codewords. How the extra r bits are chosen or calculated is something we will discuss later.</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22</a:t>
            </a:fld>
            <a:endParaRPr lang="en-US">
              <a:latin typeface="+mj-lt"/>
            </a:endParaRPr>
          </a:p>
        </p:txBody>
      </p:sp>
    </p:spTree>
    <p:extLst>
      <p:ext uri="{BB962C8B-B14F-4D97-AF65-F5344CB8AC3E}">
        <p14:creationId xmlns:p14="http://schemas.microsoft.com/office/powerpoint/2010/main" val="77405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3.9 Process of error detection in block coding</a:t>
            </a:r>
          </a:p>
        </p:txBody>
      </p:sp>
      <p:pic>
        <p:nvPicPr>
          <p:cNvPr id="9" name="Picture 2" descr="An illustration shows the error detection in block codin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862326"/>
            <a:ext cx="8412480" cy="3395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3169894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9B3-2A88-44FD-8F8D-D23F689B4ADB}"/>
              </a:ext>
            </a:extLst>
          </p:cNvPr>
          <p:cNvSpPr>
            <a:spLocks noGrp="1"/>
          </p:cNvSpPr>
          <p:nvPr>
            <p:ph type="title"/>
          </p:nvPr>
        </p:nvSpPr>
        <p:spPr/>
        <p:txBody>
          <a:bodyPr/>
          <a:lstStyle/>
          <a:p>
            <a:r>
              <a:rPr lang="en-US" noProof="0" dirty="0"/>
              <a:t>Example 3.1</a:t>
            </a:r>
            <a:r>
              <a:rPr lang="en-US" sz="1200" noProof="0" dirty="0"/>
              <a:t> (1)</a:t>
            </a:r>
          </a:p>
        </p:txBody>
      </p:sp>
      <p:sp>
        <p:nvSpPr>
          <p:cNvPr id="3" name="Content Placeholder 2">
            <a:extLst>
              <a:ext uri="{FF2B5EF4-FFF2-40B4-BE49-F238E27FC236}">
                <a16:creationId xmlns:a16="http://schemas.microsoft.com/office/drawing/2014/main" id="{1F915C7B-3DC4-4886-B791-C86C61A43ECD}"/>
              </a:ext>
            </a:extLst>
          </p:cNvPr>
          <p:cNvSpPr>
            <a:spLocks noGrp="1"/>
          </p:cNvSpPr>
          <p:nvPr>
            <p:ph sz="quarter" idx="11"/>
          </p:nvPr>
        </p:nvSpPr>
        <p:spPr>
          <a:xfrm>
            <a:off x="342900" y="1276710"/>
            <a:ext cx="8458200" cy="1249320"/>
          </a:xfrm>
        </p:spPr>
        <p:txBody>
          <a:bodyPr/>
          <a:lstStyle/>
          <a:p>
            <a:r>
              <a:rPr lang="en-US" i="0" noProof="0" dirty="0"/>
              <a:t>Let us assume that k = 2 and n = 3. Table 3.1 shows the list of </a:t>
            </a:r>
            <a:r>
              <a:rPr lang="en-US" i="0" noProof="0" dirty="0" err="1"/>
              <a:t>datawords</a:t>
            </a:r>
            <a:r>
              <a:rPr lang="en-US" i="0" noProof="0" dirty="0"/>
              <a:t> and codewords. Later, we will see how to derive a codeword from a </a:t>
            </a:r>
            <a:r>
              <a:rPr lang="en-US" i="0" noProof="0" dirty="0" err="1"/>
              <a:t>dataword</a:t>
            </a:r>
            <a:r>
              <a:rPr lang="en-US" i="0" noProof="0" dirty="0"/>
              <a:t>.</a:t>
            </a:r>
          </a:p>
        </p:txBody>
      </p:sp>
      <p:sp>
        <p:nvSpPr>
          <p:cNvPr id="4" name="Content Placeholder 3">
            <a:extLst>
              <a:ext uri="{FF2B5EF4-FFF2-40B4-BE49-F238E27FC236}">
                <a16:creationId xmlns:a16="http://schemas.microsoft.com/office/drawing/2014/main" id="{DFDF5B55-C273-45C5-AEAE-F24D0D2DF165}"/>
              </a:ext>
            </a:extLst>
          </p:cNvPr>
          <p:cNvSpPr>
            <a:spLocks noGrp="1"/>
          </p:cNvSpPr>
          <p:nvPr>
            <p:ph sz="quarter" idx="15"/>
          </p:nvPr>
        </p:nvSpPr>
        <p:spPr>
          <a:xfrm>
            <a:off x="1031631" y="3039216"/>
            <a:ext cx="7080740" cy="458365"/>
          </a:xfrm>
        </p:spPr>
        <p:txBody>
          <a:bodyPr/>
          <a:lstStyle/>
          <a:p>
            <a:r>
              <a:rPr lang="en-US" b="1" i="0" kern="0" noProof="0" dirty="0">
                <a:solidFill>
                  <a:schemeClr val="tx1"/>
                </a:solidFill>
              </a:rPr>
              <a:t>Table 3.1 A code for error detection in Example 3.1</a:t>
            </a:r>
          </a:p>
        </p:txBody>
      </p:sp>
      <p:graphicFrame>
        <p:nvGraphicFramePr>
          <p:cNvPr id="8" name="Table 4">
            <a:extLst>
              <a:ext uri="{FF2B5EF4-FFF2-40B4-BE49-F238E27FC236}">
                <a16:creationId xmlns:a16="http://schemas.microsoft.com/office/drawing/2014/main" id="{F87B53C0-28E5-476C-8029-0C5084269D52}"/>
              </a:ext>
            </a:extLst>
          </p:cNvPr>
          <p:cNvGraphicFramePr>
            <a:graphicFrameLocks noGrp="1"/>
          </p:cNvGraphicFramePr>
          <p:nvPr>
            <p:extLst>
              <p:ext uri="{D42A27DB-BD31-4B8C-83A1-F6EECF244321}">
                <p14:modId xmlns:p14="http://schemas.microsoft.com/office/powerpoint/2010/main" val="1612806937"/>
              </p:ext>
            </p:extLst>
          </p:nvPr>
        </p:nvGraphicFramePr>
        <p:xfrm>
          <a:off x="1031631" y="3522980"/>
          <a:ext cx="7080740" cy="1371600"/>
        </p:xfrm>
        <a:graphic>
          <a:graphicData uri="http://schemas.openxmlformats.org/drawingml/2006/table">
            <a:tbl>
              <a:tblPr firstRow="1" bandRow="1">
                <a:tableStyleId>{5C22544A-7EE6-4342-B048-85BDC9FD1C3A}</a:tableStyleId>
              </a:tblPr>
              <a:tblGrid>
                <a:gridCol w="1770185">
                  <a:extLst>
                    <a:ext uri="{9D8B030D-6E8A-4147-A177-3AD203B41FA5}">
                      <a16:colId xmlns:a16="http://schemas.microsoft.com/office/drawing/2014/main" val="3439809061"/>
                    </a:ext>
                  </a:extLst>
                </a:gridCol>
                <a:gridCol w="1770185">
                  <a:extLst>
                    <a:ext uri="{9D8B030D-6E8A-4147-A177-3AD203B41FA5}">
                      <a16:colId xmlns:a16="http://schemas.microsoft.com/office/drawing/2014/main" val="2626626934"/>
                    </a:ext>
                  </a:extLst>
                </a:gridCol>
                <a:gridCol w="1770185">
                  <a:extLst>
                    <a:ext uri="{9D8B030D-6E8A-4147-A177-3AD203B41FA5}">
                      <a16:colId xmlns:a16="http://schemas.microsoft.com/office/drawing/2014/main" val="1156343510"/>
                    </a:ext>
                  </a:extLst>
                </a:gridCol>
                <a:gridCol w="1770185">
                  <a:extLst>
                    <a:ext uri="{9D8B030D-6E8A-4147-A177-3AD203B41FA5}">
                      <a16:colId xmlns:a16="http://schemas.microsoft.com/office/drawing/2014/main" val="2331438119"/>
                    </a:ext>
                  </a:extLst>
                </a:gridCol>
              </a:tblGrid>
              <a:tr h="370840">
                <a:tc>
                  <a:txBody>
                    <a:bodyPr/>
                    <a:lstStyle/>
                    <a:p>
                      <a:r>
                        <a:rPr lang="en-IN" sz="24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Datawords</a:t>
                      </a:r>
                      <a:endParaRPr lang="en-IN" sz="2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r>
                        <a:rPr lang="en-IN" sz="24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Codewords</a:t>
                      </a:r>
                      <a:endParaRPr lang="en-IN" sz="2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r>
                        <a:rPr lang="en-IN" sz="24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Datawords</a:t>
                      </a:r>
                      <a:endParaRPr lang="en-IN" sz="2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r>
                        <a:rPr lang="en-IN" sz="2400" b="0" i="1" u="none" strike="noStrike" kern="1200" baseline="0" dirty="0">
                          <a:solidFill>
                            <a:schemeClr val="tx1"/>
                          </a:solidFill>
                          <a:latin typeface="Times New Roman" panose="02020603050405020304" pitchFamily="18" charset="0"/>
                          <a:ea typeface="+mn-ea"/>
                          <a:cs typeface="Times New Roman" panose="02020603050405020304" pitchFamily="18" charset="0"/>
                        </a:rPr>
                        <a:t>Codewords</a:t>
                      </a:r>
                      <a:endParaRPr lang="en-IN" sz="24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855741603"/>
                  </a:ext>
                </a:extLst>
              </a:tr>
              <a:tr h="37084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00</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000</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10</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101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601903636"/>
                  </a:ext>
                </a:extLst>
              </a:tr>
              <a:tr h="370840">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011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11</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dirty="0">
                          <a:solidFill>
                            <a:schemeClr val="tx1"/>
                          </a:solidFill>
                          <a:latin typeface="Times New Roman" panose="02020603050405020304" pitchFamily="18" charset="0"/>
                          <a:cs typeface="Times New Roman" panose="02020603050405020304" pitchFamily="18" charset="0"/>
                        </a:rPr>
                        <a:t>110</a:t>
                      </a:r>
                      <a:endParaRPr lang="en-IN" sz="2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59809300"/>
                  </a:ext>
                </a:extLst>
              </a:tr>
            </a:tbl>
          </a:graphicData>
        </a:graphic>
      </p:graphicFrame>
      <p:sp>
        <p:nvSpPr>
          <p:cNvPr id="7" name="Slide Number Placeholder 5">
            <a:extLst>
              <a:ext uri="{FF2B5EF4-FFF2-40B4-BE49-F238E27FC236}">
                <a16:creationId xmlns:a16="http://schemas.microsoft.com/office/drawing/2014/main" id="{08116F2C-D2F5-42A0-9410-C61C11A6EEE6}"/>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3305946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3.1</a:t>
            </a:r>
            <a:r>
              <a:rPr lang="en-US" sz="1200" noProof="0" dirty="0">
                <a:latin typeface="+mj-lt"/>
              </a:rPr>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spcBef>
                <a:spcPts val="1200"/>
              </a:spcBef>
              <a:spcAft>
                <a:spcPts val="1200"/>
              </a:spcAft>
              <a:buSzPct val="100000"/>
              <a:buAutoNum type="arabicPeriod"/>
            </a:pPr>
            <a:r>
              <a:rPr lang="en-US" i="0" noProof="0" dirty="0">
                <a:solidFill>
                  <a:srgbClr val="000000"/>
                </a:solidFill>
                <a:latin typeface="+mj-lt"/>
              </a:rPr>
              <a:t>The receiver receives 011. It is a valid codeword. The receiver extracts the </a:t>
            </a:r>
            <a:r>
              <a:rPr lang="en-US" i="0" noProof="0" dirty="0" err="1">
                <a:solidFill>
                  <a:srgbClr val="000000"/>
                </a:solidFill>
                <a:latin typeface="+mj-lt"/>
              </a:rPr>
              <a:t>dataword</a:t>
            </a:r>
            <a:r>
              <a:rPr lang="en-US" i="0" noProof="0" dirty="0">
                <a:solidFill>
                  <a:srgbClr val="000000"/>
                </a:solidFill>
                <a:latin typeface="+mj-lt"/>
              </a:rPr>
              <a:t> 01 from it.</a:t>
            </a:r>
          </a:p>
          <a:p>
            <a:pPr marL="457200" indent="-457200">
              <a:spcBef>
                <a:spcPts val="1200"/>
              </a:spcBef>
              <a:spcAft>
                <a:spcPts val="1200"/>
              </a:spcAft>
              <a:buSzPct val="100000"/>
              <a:buFont typeface="Arial" panose="020B0604020202020204" pitchFamily="34" charset="0"/>
              <a:buAutoNum type="arabicPeriod"/>
            </a:pPr>
            <a:r>
              <a:rPr lang="en-US" i="0" noProof="0" dirty="0">
                <a:solidFill>
                  <a:srgbClr val="000000"/>
                </a:solidFill>
                <a:latin typeface="+mj-lt"/>
              </a:rPr>
              <a:t>The codeword is corrupted during transmission, and 111 is received (the leftmost bit is corrupted). This is not a valid codeword and is discarded.</a:t>
            </a:r>
          </a:p>
          <a:p>
            <a:pPr marL="457200" indent="-457200">
              <a:spcBef>
                <a:spcPts val="1200"/>
              </a:spcBef>
              <a:spcAft>
                <a:spcPts val="1200"/>
              </a:spcAft>
              <a:buSzPct val="100000"/>
              <a:buFont typeface="Arial" panose="020B0604020202020204" pitchFamily="34" charset="0"/>
              <a:buAutoNum type="arabicPeriod"/>
            </a:pPr>
            <a:r>
              <a:rPr lang="en-US" i="0" noProof="0" dirty="0">
                <a:solidFill>
                  <a:srgbClr val="000000"/>
                </a:solidFill>
                <a:latin typeface="+mj-lt"/>
              </a:rPr>
              <a:t>The codeword is corrupted during transmission, and 000 is received (the right two bits are corrupted). This is a valid codeword. The receiver incorrectly extracts the </a:t>
            </a:r>
            <a:r>
              <a:rPr lang="en-US" i="0" noProof="0" dirty="0" err="1">
                <a:solidFill>
                  <a:srgbClr val="000000"/>
                </a:solidFill>
                <a:latin typeface="+mj-lt"/>
              </a:rPr>
              <a:t>dataword</a:t>
            </a:r>
            <a:r>
              <a:rPr lang="en-US" i="0" noProof="0" dirty="0">
                <a:solidFill>
                  <a:srgbClr val="000000"/>
                </a:solidFill>
                <a:latin typeface="+mj-lt"/>
              </a:rPr>
              <a:t> 00. Two corrupted bits have made the error undetectable.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spTree>
    <p:extLst>
      <p:ext uri="{BB962C8B-B14F-4D97-AF65-F5344CB8AC3E}">
        <p14:creationId xmlns:p14="http://schemas.microsoft.com/office/powerpoint/2010/main" val="179239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Hamming Distance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mj-lt"/>
              </a:rPr>
              <a:t>One of the central concepts in coding for error control is the idea of the Hamming distance. The Hamming distance between two words (of the same size) is the number of differences between the corresponding bits.  The Hamming distance can easily be found if we apply the XOR operation (Å) on the two words and count the number of 1s in the result. Note that the Hamming distance is a value greater than or equal to zero.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26</a:t>
            </a:fld>
            <a:endParaRPr lang="en-US">
              <a:latin typeface="+mj-lt"/>
            </a:endParaRPr>
          </a:p>
        </p:txBody>
      </p:sp>
    </p:spTree>
    <p:extLst>
      <p:ext uri="{BB962C8B-B14F-4D97-AF65-F5344CB8AC3E}">
        <p14:creationId xmlns:p14="http://schemas.microsoft.com/office/powerpoint/2010/main" val="983763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spcAft>
                <a:spcPts val="1200"/>
              </a:spcAft>
            </a:pPr>
            <a:r>
              <a:rPr lang="en-US" i="0" noProof="0" dirty="0">
                <a:latin typeface="+mj-lt"/>
              </a:rPr>
              <a:t>Let us find the Hamming distance between two pairs of words.</a:t>
            </a:r>
          </a:p>
          <a:p>
            <a:pPr marL="457200" indent="-457200">
              <a:spcBef>
                <a:spcPts val="1200"/>
              </a:spcBef>
              <a:spcAft>
                <a:spcPts val="1200"/>
              </a:spcAft>
              <a:buFont typeface="+mj-lt"/>
              <a:buAutoNum type="arabicPeriod"/>
            </a:pPr>
            <a:r>
              <a:rPr lang="en-US" i="0" noProof="0" dirty="0">
                <a:solidFill>
                  <a:srgbClr val="000000"/>
                </a:solidFill>
                <a:latin typeface="+mj-lt"/>
              </a:rPr>
              <a:t>The Hamming distance </a:t>
            </a:r>
            <a:r>
              <a:rPr lang="en-US" b="1" noProof="0" dirty="0">
                <a:solidFill>
                  <a:srgbClr val="000000"/>
                </a:solidFill>
                <a:latin typeface="+mj-lt"/>
              </a:rPr>
              <a:t>d</a:t>
            </a:r>
            <a:r>
              <a:rPr lang="en-US" noProof="0" dirty="0">
                <a:solidFill>
                  <a:srgbClr val="000000"/>
                </a:solidFill>
                <a:latin typeface="+mj-lt"/>
              </a:rPr>
              <a:t> </a:t>
            </a:r>
            <a:r>
              <a:rPr lang="en-US" i="0" noProof="0" dirty="0">
                <a:solidFill>
                  <a:srgbClr val="000000"/>
                </a:solidFill>
                <a:latin typeface="+mj-lt"/>
              </a:rPr>
              <a:t>(000, 011) is 2 because (000 XOR 011) is 011 (two 1s).</a:t>
            </a:r>
          </a:p>
          <a:p>
            <a:pPr marL="457200" indent="-457200">
              <a:spcBef>
                <a:spcPts val="1200"/>
              </a:spcBef>
              <a:spcAft>
                <a:spcPts val="1200"/>
              </a:spcAft>
              <a:buFont typeface="+mj-lt"/>
              <a:buAutoNum type="arabicPeriod"/>
            </a:pPr>
            <a:r>
              <a:rPr lang="en-US" i="0" noProof="0" dirty="0">
                <a:latin typeface="+mj-lt"/>
              </a:rPr>
              <a:t>The Hamming distance </a:t>
            </a:r>
            <a:r>
              <a:rPr lang="en-US" b="1" noProof="0" dirty="0">
                <a:latin typeface="+mj-lt"/>
              </a:rPr>
              <a:t>d</a:t>
            </a:r>
            <a:r>
              <a:rPr lang="en-US" i="0" noProof="0" dirty="0">
                <a:latin typeface="+mj-lt"/>
              </a:rPr>
              <a:t> (10101, 11110) is 3 because (10101 XOR 11110) is 01011 (three 1s).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27</a:t>
            </a:fld>
            <a:endParaRPr lang="en-US">
              <a:latin typeface="+mj-lt"/>
            </a:endParaRPr>
          </a:p>
        </p:txBody>
      </p:sp>
    </p:spTree>
    <p:extLst>
      <p:ext uri="{BB962C8B-B14F-4D97-AF65-F5344CB8AC3E}">
        <p14:creationId xmlns:p14="http://schemas.microsoft.com/office/powerpoint/2010/main" val="41454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3.10 Geometric concept explaining </a:t>
            </a:r>
            <a:r>
              <a:rPr lang="en-US" altLang="en-US" noProof="0" dirty="0" err="1">
                <a:solidFill>
                  <a:schemeClr val="tx1"/>
                </a:solidFill>
              </a:rPr>
              <a:t>d</a:t>
            </a:r>
            <a:r>
              <a:rPr lang="en-US" altLang="en-US" baseline="-25000" noProof="0" dirty="0" err="1">
                <a:solidFill>
                  <a:schemeClr val="tx1"/>
                </a:solidFill>
              </a:rPr>
              <a:t>min</a:t>
            </a:r>
            <a:r>
              <a:rPr lang="en-US" altLang="en-US" noProof="0" dirty="0">
                <a:solidFill>
                  <a:schemeClr val="tx1"/>
                </a:solidFill>
              </a:rPr>
              <a:t> in error detection</a:t>
            </a:r>
          </a:p>
        </p:txBody>
      </p:sp>
      <p:pic>
        <p:nvPicPr>
          <p:cNvPr id="9" name="Picture 2" descr="An illustration of geometrical representation of d minut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088973"/>
            <a:ext cx="8412480" cy="294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596226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latin typeface="+mj-lt"/>
              </a:rPr>
              <a:t>The minimum Hamming distance for our first code scheme (Table 3.1) is 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29</a:t>
            </a:fld>
            <a:endParaRPr lang="en-US">
              <a:latin typeface="+mj-lt"/>
            </a:endParaRPr>
          </a:p>
        </p:txBody>
      </p:sp>
    </p:spTree>
    <p:extLst>
      <p:ext uri="{BB962C8B-B14F-4D97-AF65-F5344CB8AC3E}">
        <p14:creationId xmlns:p14="http://schemas.microsoft.com/office/powerpoint/2010/main" val="18074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noProof="0" dirty="0">
                <a:solidFill>
                  <a:schemeClr val="tx1"/>
                </a:solidFill>
                <a:latin typeface="+mj-lt"/>
              </a:rPr>
              <a:t>3-1 INTRODUCTION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noProof="0" dirty="0">
                <a:latin typeface="+mj-lt"/>
              </a:rPr>
              <a:t>The Internet is a combination of networks glued together by connecting devices (routers or switches). If a packet is to travel from a host to another host, it needs to pass through these networks. Figure 3.1 shows the same scenario we discussed in Chapter 2, but we are now interested in communication at the data-link layer. </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latin typeface="+mj-lt"/>
              </a:rPr>
              <a:t>A code scheme has a Hamming distance </a:t>
            </a:r>
            <a:r>
              <a:rPr lang="en-US" b="1" noProof="0" dirty="0" err="1">
                <a:latin typeface="+mj-lt"/>
              </a:rPr>
              <a:t>d</a:t>
            </a:r>
            <a:r>
              <a:rPr lang="en-US" sz="2000" i="0" noProof="0" dirty="0" err="1">
                <a:latin typeface="+mj-lt"/>
              </a:rPr>
              <a:t>min</a:t>
            </a:r>
            <a:r>
              <a:rPr lang="en-US" i="0" noProof="0" dirty="0">
                <a:latin typeface="+mj-lt"/>
              </a:rPr>
              <a:t> = 4. This code guarantees the detection of up to three errors (</a:t>
            </a:r>
            <a:r>
              <a:rPr lang="en-US" b="1" noProof="0" dirty="0">
                <a:latin typeface="+mj-lt"/>
              </a:rPr>
              <a:t>d</a:t>
            </a:r>
            <a:r>
              <a:rPr lang="en-US" i="0" noProof="0" dirty="0">
                <a:latin typeface="+mj-lt"/>
              </a:rPr>
              <a:t> =</a:t>
            </a:r>
            <a:r>
              <a:rPr lang="en-US" noProof="0" dirty="0">
                <a:latin typeface="+mj-lt"/>
              </a:rPr>
              <a:t> s </a:t>
            </a:r>
            <a:r>
              <a:rPr lang="en-US" i="0" noProof="0" dirty="0">
                <a:latin typeface="+mj-lt"/>
              </a:rPr>
              <a:t>+ 1 or  </a:t>
            </a:r>
            <a:r>
              <a:rPr lang="en-US" b="1" noProof="0" dirty="0">
                <a:latin typeface="+mj-lt"/>
              </a:rPr>
              <a:t>s</a:t>
            </a:r>
            <a:r>
              <a:rPr lang="en-US" i="0" noProof="0" dirty="0">
                <a:latin typeface="+mj-lt"/>
              </a:rPr>
              <a:t> = 3).</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30</a:t>
            </a:fld>
            <a:endParaRPr lang="en-US">
              <a:latin typeface="+mj-lt"/>
            </a:endParaRPr>
          </a:p>
        </p:txBody>
      </p:sp>
    </p:spTree>
    <p:extLst>
      <p:ext uri="{BB962C8B-B14F-4D97-AF65-F5344CB8AC3E}">
        <p14:creationId xmlns:p14="http://schemas.microsoft.com/office/powerpoint/2010/main" val="387776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Linear Block Codes</a:t>
            </a:r>
            <a:r>
              <a:rPr lang="en-US" sz="1200" noProof="0" dirty="0">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spcAft>
                <a:spcPts val="1200"/>
              </a:spcAft>
              <a:buFont typeface="Arial" panose="020B0604020202020204" pitchFamily="34" charset="0"/>
              <a:buChar char="•"/>
            </a:pPr>
            <a:r>
              <a:rPr lang="en-US" noProof="0" dirty="0">
                <a:latin typeface="+mj-lt"/>
              </a:rPr>
              <a:t>Almost all block codes used today belong to subset of a block code called linear block code. For our purposes, a linear block code is a code in which the exclusive OR (addition modulo-2) of two valid codewords creates another valid codeword.</a:t>
            </a:r>
          </a:p>
          <a:p>
            <a:pPr marL="342900" indent="-342900">
              <a:spcBef>
                <a:spcPts val="1200"/>
              </a:spcBef>
              <a:spcAft>
                <a:spcPts val="1200"/>
              </a:spcAft>
              <a:buFont typeface="Arial" panose="020B0604020202020204" pitchFamily="34" charset="0"/>
              <a:buChar char="•"/>
            </a:pPr>
            <a:r>
              <a:rPr lang="en-US" noProof="0" dirty="0">
                <a:latin typeface="+mj-lt"/>
              </a:rPr>
              <a:t>It is simple to find the minimum Hamming distance for a linear block code. The minimum Hamming distance is the number of 1s in the nonzero valid codeword with the smallest number of 1s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31</a:t>
            </a:fld>
            <a:endParaRPr lang="en-US">
              <a:latin typeface="+mj-lt"/>
            </a:endParaRPr>
          </a:p>
        </p:txBody>
      </p:sp>
    </p:spTree>
    <p:extLst>
      <p:ext uri="{BB962C8B-B14F-4D97-AF65-F5344CB8AC3E}">
        <p14:creationId xmlns:p14="http://schemas.microsoft.com/office/powerpoint/2010/main" val="205203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latin typeface="+mj-lt"/>
              </a:rPr>
              <a:t>The code in Table 3.1 is a linear block code because the result of XORing any codeword with any other codeword is a valid codeword. For example, the XORing of the second and third codewords creates the fourth one.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32</a:t>
            </a:fld>
            <a:endParaRPr lang="en-US">
              <a:latin typeface="+mj-lt"/>
            </a:endParaRPr>
          </a:p>
        </p:txBody>
      </p:sp>
    </p:spTree>
    <p:extLst>
      <p:ext uri="{BB962C8B-B14F-4D97-AF65-F5344CB8AC3E}">
        <p14:creationId xmlns:p14="http://schemas.microsoft.com/office/powerpoint/2010/main" val="3027148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Linear Block Codes</a:t>
            </a:r>
            <a:r>
              <a:rPr lang="en-US" sz="1200" noProof="0" dirty="0">
                <a:latin typeface="+mj-lt"/>
              </a:rPr>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mj-lt"/>
              </a:rPr>
              <a:t>Perhaps the most familiar error-detecting code is the parity-check code. This code is a linear block code. In this code, a k-bit </a:t>
            </a:r>
            <a:r>
              <a:rPr lang="en-US" noProof="0" dirty="0" err="1">
                <a:latin typeface="+mj-lt"/>
              </a:rPr>
              <a:t>dataword</a:t>
            </a:r>
            <a:r>
              <a:rPr lang="en-US" noProof="0" dirty="0">
                <a:latin typeface="+mj-lt"/>
              </a:rPr>
              <a:t> is changed to an n-bit codeword where n = k + 1. The extra bit, called the parity bit, is selected to make the total number of 1s in the codeword even.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33</a:t>
            </a:fld>
            <a:endParaRPr lang="en-US">
              <a:latin typeface="+mj-lt"/>
            </a:endParaRPr>
          </a:p>
        </p:txBody>
      </p:sp>
    </p:spTree>
    <p:extLst>
      <p:ext uri="{BB962C8B-B14F-4D97-AF65-F5344CB8AC3E}">
        <p14:creationId xmlns:p14="http://schemas.microsoft.com/office/powerpoint/2010/main" val="2022381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latin typeface="+mj-lt"/>
              </a:rPr>
              <a:t>In our first code (Table 3.1), the numbers of 1s in the nonzero codewords are 2, 2, and 2. So the minimum Hamming distance is </a:t>
            </a:r>
            <a:r>
              <a:rPr lang="en-US" b="1" noProof="0" dirty="0" err="1">
                <a:latin typeface="+mj-lt"/>
              </a:rPr>
              <a:t>d</a:t>
            </a:r>
            <a:r>
              <a:rPr lang="en-US" sz="1800" i="0" noProof="0" dirty="0" err="1">
                <a:latin typeface="+mj-lt"/>
              </a:rPr>
              <a:t>min</a:t>
            </a:r>
            <a:r>
              <a:rPr lang="en-US" i="0" noProof="0" dirty="0">
                <a:latin typeface="+mj-lt"/>
              </a:rPr>
              <a:t> = 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34</a:t>
            </a:fld>
            <a:endParaRPr lang="en-US">
              <a:latin typeface="+mj-lt"/>
            </a:endParaRPr>
          </a:p>
        </p:txBody>
      </p:sp>
    </p:spTree>
    <p:extLst>
      <p:ext uri="{BB962C8B-B14F-4D97-AF65-F5344CB8AC3E}">
        <p14:creationId xmlns:p14="http://schemas.microsoft.com/office/powerpoint/2010/main" val="343622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noProof="0" dirty="0"/>
              <a:t>Table 3.2 Simple parity-check code C(5, 4)</a:t>
            </a:r>
          </a:p>
        </p:txBody>
      </p:sp>
      <p:graphicFrame>
        <p:nvGraphicFramePr>
          <p:cNvPr id="7" name="Table 2">
            <a:extLst>
              <a:ext uri="{FF2B5EF4-FFF2-40B4-BE49-F238E27FC236}">
                <a16:creationId xmlns:a16="http://schemas.microsoft.com/office/drawing/2014/main" id="{84EEB2D1-5261-49C2-B35B-BC0F52BD7E40}"/>
              </a:ext>
            </a:extLst>
          </p:cNvPr>
          <p:cNvGraphicFramePr>
            <a:graphicFrameLocks noGrp="1"/>
          </p:cNvGraphicFramePr>
          <p:nvPr>
            <p:extLst>
              <p:ext uri="{D42A27DB-BD31-4B8C-83A1-F6EECF244321}">
                <p14:modId xmlns:p14="http://schemas.microsoft.com/office/powerpoint/2010/main" val="3094304285"/>
              </p:ext>
            </p:extLst>
          </p:nvPr>
        </p:nvGraphicFramePr>
        <p:xfrm>
          <a:off x="496568" y="1397000"/>
          <a:ext cx="8150864" cy="4114800"/>
        </p:xfrm>
        <a:graphic>
          <a:graphicData uri="http://schemas.openxmlformats.org/drawingml/2006/table">
            <a:tbl>
              <a:tblPr firstRow="1" bandRow="1">
                <a:tableStyleId>{5C22544A-7EE6-4342-B048-85BDC9FD1C3A}</a:tableStyleId>
              </a:tblPr>
              <a:tblGrid>
                <a:gridCol w="2037716">
                  <a:extLst>
                    <a:ext uri="{9D8B030D-6E8A-4147-A177-3AD203B41FA5}">
                      <a16:colId xmlns:a16="http://schemas.microsoft.com/office/drawing/2014/main" val="2306041409"/>
                    </a:ext>
                  </a:extLst>
                </a:gridCol>
                <a:gridCol w="2037716">
                  <a:extLst>
                    <a:ext uri="{9D8B030D-6E8A-4147-A177-3AD203B41FA5}">
                      <a16:colId xmlns:a16="http://schemas.microsoft.com/office/drawing/2014/main" val="3816718410"/>
                    </a:ext>
                  </a:extLst>
                </a:gridCol>
                <a:gridCol w="2037716">
                  <a:extLst>
                    <a:ext uri="{9D8B030D-6E8A-4147-A177-3AD203B41FA5}">
                      <a16:colId xmlns:a16="http://schemas.microsoft.com/office/drawing/2014/main" val="1787611947"/>
                    </a:ext>
                  </a:extLst>
                </a:gridCol>
                <a:gridCol w="2037716">
                  <a:extLst>
                    <a:ext uri="{9D8B030D-6E8A-4147-A177-3AD203B41FA5}">
                      <a16:colId xmlns:a16="http://schemas.microsoft.com/office/drawing/2014/main" val="1160518242"/>
                    </a:ext>
                  </a:extLst>
                </a:gridCol>
              </a:tblGrid>
              <a:tr h="370840">
                <a:tc>
                  <a:txBody>
                    <a:bodyPr/>
                    <a:lstStyle/>
                    <a:p>
                      <a:pPr algn="ctr"/>
                      <a:r>
                        <a:rPr lang="en-IN" sz="2400" b="0" i="1" u="none" strike="noStrike" kern="1200" baseline="0" dirty="0" err="1">
                          <a:solidFill>
                            <a:schemeClr val="tx1"/>
                          </a:solidFill>
                          <a:latin typeface="+mn-lt"/>
                          <a:ea typeface="+mn-ea"/>
                          <a:cs typeface="+mn-cs"/>
                        </a:rPr>
                        <a:t>Datawords</a:t>
                      </a:r>
                      <a:endParaRPr lang="en-IN" sz="2400" b="0"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1" i="0" u="none" strike="noStrike" kern="1200" baseline="0" dirty="0">
                          <a:solidFill>
                            <a:srgbClr val="00648B"/>
                          </a:solidFill>
                          <a:latin typeface="+mn-lt"/>
                          <a:ea typeface="+mn-ea"/>
                          <a:cs typeface="+mn-cs"/>
                        </a:rPr>
                        <a:t>Codewords</a:t>
                      </a:r>
                      <a:endParaRPr lang="en-IN" sz="2400" b="0" i="0" u="none" strike="noStrike" kern="1200" baseline="0" dirty="0">
                        <a:solidFill>
                          <a:srgbClr val="00648B"/>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0" i="1" u="none" strike="noStrike" kern="1200" baseline="0" dirty="0" err="1">
                          <a:solidFill>
                            <a:schemeClr val="tx1"/>
                          </a:solidFill>
                          <a:latin typeface="+mn-lt"/>
                          <a:ea typeface="+mn-ea"/>
                          <a:cs typeface="+mn-cs"/>
                        </a:rPr>
                        <a:t>Datawords</a:t>
                      </a:r>
                      <a:endParaRPr lang="en-IN" sz="2400" b="0"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1" i="0" u="none" strike="noStrike" kern="1200" baseline="0" dirty="0">
                          <a:solidFill>
                            <a:srgbClr val="00648B"/>
                          </a:solidFill>
                          <a:latin typeface="+mn-lt"/>
                          <a:ea typeface="+mn-ea"/>
                          <a:cs typeface="+mn-cs"/>
                        </a:rPr>
                        <a:t>Codewords</a:t>
                      </a:r>
                      <a:endParaRPr lang="en-IN" sz="2400" b="0" i="0" u="none" strike="noStrike" kern="1200" baseline="0" dirty="0">
                        <a:solidFill>
                          <a:srgbClr val="00648B"/>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587153806"/>
                  </a:ext>
                </a:extLst>
              </a:tr>
              <a:tr h="370840">
                <a:tc>
                  <a:txBody>
                    <a:bodyPr/>
                    <a:lstStyle/>
                    <a:p>
                      <a:pPr algn="ctr"/>
                      <a:r>
                        <a:rPr lang="en-US" sz="2400" dirty="0"/>
                        <a:t>0000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IN" sz="2400" b="1" i="0" u="none" strike="noStrike" kern="1200" baseline="0" dirty="0">
                          <a:solidFill>
                            <a:srgbClr val="00648B"/>
                          </a:solidFill>
                          <a:latin typeface="+mn-lt"/>
                          <a:ea typeface="+mn-ea"/>
                          <a:cs typeface="+mn-cs"/>
                        </a:rPr>
                        <a:t>00000</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10001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168128925"/>
                  </a:ext>
                </a:extLst>
              </a:tr>
              <a:tr h="370840">
                <a:tc>
                  <a:txBody>
                    <a:bodyPr/>
                    <a:lstStyle/>
                    <a:p>
                      <a:pPr algn="ctr"/>
                      <a:r>
                        <a:rPr lang="en-US" sz="2400" dirty="0"/>
                        <a:t>0001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00011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10010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769279127"/>
                  </a:ext>
                </a:extLst>
              </a:tr>
              <a:tr h="370840">
                <a:tc>
                  <a:txBody>
                    <a:bodyPr/>
                    <a:lstStyle/>
                    <a:p>
                      <a:pPr algn="ctr"/>
                      <a:r>
                        <a:rPr lang="en-US" sz="2400" dirty="0"/>
                        <a:t>0010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00101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10100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501193126"/>
                  </a:ext>
                </a:extLst>
              </a:tr>
              <a:tr h="370840">
                <a:tc>
                  <a:txBody>
                    <a:bodyPr/>
                    <a:lstStyle/>
                    <a:p>
                      <a:pPr algn="ctr"/>
                      <a:r>
                        <a:rPr lang="en-US" sz="2400" dirty="0"/>
                        <a:t>0011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00110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10111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354582418"/>
                  </a:ext>
                </a:extLst>
              </a:tr>
              <a:tr h="370840">
                <a:tc>
                  <a:txBody>
                    <a:bodyPr/>
                    <a:lstStyle/>
                    <a:p>
                      <a:pPr algn="ctr"/>
                      <a:r>
                        <a:rPr lang="en-US" sz="2400" dirty="0"/>
                        <a:t>0100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01001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11000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813807516"/>
                  </a:ext>
                </a:extLst>
              </a:tr>
              <a:tr h="370840">
                <a:tc>
                  <a:txBody>
                    <a:bodyPr/>
                    <a:lstStyle/>
                    <a:p>
                      <a:pPr algn="ctr"/>
                      <a:r>
                        <a:rPr lang="en-US" sz="2400" dirty="0"/>
                        <a:t>0101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01010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11011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199535662"/>
                  </a:ext>
                </a:extLst>
              </a:tr>
              <a:tr h="370840">
                <a:tc>
                  <a:txBody>
                    <a:bodyPr/>
                    <a:lstStyle/>
                    <a:p>
                      <a:pPr algn="ctr"/>
                      <a:r>
                        <a:rPr lang="en-US" sz="2400" dirty="0"/>
                        <a:t>0110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01100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11101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968193957"/>
                  </a:ext>
                </a:extLst>
              </a:tr>
              <a:tr h="370840">
                <a:tc>
                  <a:txBody>
                    <a:bodyPr/>
                    <a:lstStyle/>
                    <a:p>
                      <a:pPr algn="ctr"/>
                      <a:r>
                        <a:rPr lang="en-US" sz="2400" dirty="0"/>
                        <a:t>0111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01111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rgbClr val="00648B"/>
                          </a:solidFill>
                        </a:rPr>
                        <a:t>11110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011937129"/>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1360478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3.11 Encoder and decoder for simple parity-check code</a:t>
            </a:r>
          </a:p>
        </p:txBody>
      </p:sp>
      <p:pic>
        <p:nvPicPr>
          <p:cNvPr id="9" name="Picture 2" descr="An illustration depicts simple parity-check cod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779996"/>
            <a:ext cx="8412480" cy="3442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3531238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3.7</a:t>
            </a:r>
            <a:r>
              <a:rPr lang="en-US" sz="1200" noProof="0" dirty="0">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spcAft>
                <a:spcPts val="1200"/>
              </a:spcAft>
            </a:pPr>
            <a:r>
              <a:rPr lang="en-US" i="0" noProof="0" dirty="0">
                <a:latin typeface="+mj-lt"/>
              </a:rPr>
              <a:t>Let us look at some transmission scenarios. Assume the sender sends the </a:t>
            </a:r>
            <a:r>
              <a:rPr lang="en-US" i="0" noProof="0" dirty="0" err="1">
                <a:latin typeface="+mj-lt"/>
              </a:rPr>
              <a:t>dataword</a:t>
            </a:r>
            <a:r>
              <a:rPr lang="en-US" i="0" noProof="0" dirty="0">
                <a:latin typeface="+mj-lt"/>
              </a:rPr>
              <a:t> 1011. The codeword created from this </a:t>
            </a:r>
            <a:r>
              <a:rPr lang="en-US" i="0" noProof="0" dirty="0" err="1">
                <a:latin typeface="+mj-lt"/>
              </a:rPr>
              <a:t>dataword</a:t>
            </a:r>
            <a:r>
              <a:rPr lang="en-US" i="0" noProof="0" dirty="0">
                <a:latin typeface="+mj-lt"/>
              </a:rPr>
              <a:t> is 10111, which is sent to the receiver. We examine five cases:</a:t>
            </a:r>
          </a:p>
          <a:p>
            <a:pPr marL="457200" indent="-457200">
              <a:spcBef>
                <a:spcPts val="1200"/>
              </a:spcBef>
              <a:spcAft>
                <a:spcPts val="1200"/>
              </a:spcAft>
              <a:buFont typeface="+mj-lt"/>
              <a:buAutoNum type="arabicPeriod"/>
            </a:pPr>
            <a:r>
              <a:rPr lang="en-US" i="0" noProof="0" dirty="0">
                <a:solidFill>
                  <a:srgbClr val="000000"/>
                </a:solidFill>
                <a:latin typeface="+mj-lt"/>
              </a:rPr>
              <a:t>No error </a:t>
            </a:r>
            <a:r>
              <a:rPr lang="en-US" sz="2000" i="0" noProof="0" dirty="0">
                <a:solidFill>
                  <a:srgbClr val="000000"/>
                </a:solidFill>
                <a:latin typeface="+mj-lt"/>
              </a:rPr>
              <a:t>occurs</a:t>
            </a:r>
            <a:r>
              <a:rPr lang="en-US" i="0" noProof="0" dirty="0">
                <a:solidFill>
                  <a:srgbClr val="000000"/>
                </a:solidFill>
                <a:latin typeface="+mj-lt"/>
              </a:rPr>
              <a:t>; the received codeword is 10111. The syndrome is 0. The </a:t>
            </a:r>
            <a:r>
              <a:rPr lang="en-US" i="0" noProof="0" dirty="0" err="1">
                <a:solidFill>
                  <a:srgbClr val="000000"/>
                </a:solidFill>
                <a:latin typeface="+mj-lt"/>
              </a:rPr>
              <a:t>dataword</a:t>
            </a:r>
            <a:r>
              <a:rPr lang="en-US" i="0" noProof="0" dirty="0">
                <a:solidFill>
                  <a:srgbClr val="000000"/>
                </a:solidFill>
                <a:latin typeface="+mj-lt"/>
              </a:rPr>
              <a:t> 1011 is created.</a:t>
            </a:r>
          </a:p>
          <a:p>
            <a:pPr marL="457200" indent="-457200">
              <a:spcBef>
                <a:spcPts val="1200"/>
              </a:spcBef>
              <a:spcAft>
                <a:spcPts val="1200"/>
              </a:spcAft>
              <a:buFont typeface="+mj-lt"/>
              <a:buAutoNum type="arabicPeriod"/>
            </a:pPr>
            <a:r>
              <a:rPr lang="en-US" i="0" noProof="0" dirty="0">
                <a:solidFill>
                  <a:srgbClr val="000000"/>
                </a:solidFill>
                <a:latin typeface="+mj-lt"/>
              </a:rPr>
              <a:t>One single-bit error changes </a:t>
            </a:r>
            <a:r>
              <a:rPr lang="en-US" noProof="0" dirty="0">
                <a:solidFill>
                  <a:srgbClr val="000000"/>
                </a:solidFill>
                <a:latin typeface="+mj-lt"/>
              </a:rPr>
              <a:t>a</a:t>
            </a:r>
            <a:r>
              <a:rPr lang="en-US" i="0" baseline="-25000" noProof="0" dirty="0">
                <a:solidFill>
                  <a:srgbClr val="000000"/>
                </a:solidFill>
                <a:latin typeface="+mj-lt"/>
              </a:rPr>
              <a:t>1</a:t>
            </a:r>
            <a:r>
              <a:rPr lang="en-US" i="0" noProof="0" dirty="0">
                <a:solidFill>
                  <a:srgbClr val="000000"/>
                </a:solidFill>
                <a:latin typeface="+mj-lt"/>
              </a:rPr>
              <a:t>. The received codeword is 10</a:t>
            </a:r>
            <a:r>
              <a:rPr lang="en-US" b="1" i="0" noProof="0" dirty="0">
                <a:solidFill>
                  <a:srgbClr val="C00000"/>
                </a:solidFill>
                <a:latin typeface="+mj-lt"/>
              </a:rPr>
              <a:t>0</a:t>
            </a:r>
            <a:r>
              <a:rPr lang="en-US" i="0" noProof="0" dirty="0">
                <a:solidFill>
                  <a:srgbClr val="000000"/>
                </a:solidFill>
                <a:latin typeface="+mj-lt"/>
              </a:rPr>
              <a:t>11. The syndrome is 1. No </a:t>
            </a:r>
            <a:r>
              <a:rPr lang="en-US" i="0" noProof="0" dirty="0" err="1">
                <a:solidFill>
                  <a:srgbClr val="000000"/>
                </a:solidFill>
                <a:latin typeface="+mj-lt"/>
              </a:rPr>
              <a:t>dataword</a:t>
            </a:r>
            <a:r>
              <a:rPr lang="en-US" i="0" noProof="0" dirty="0">
                <a:solidFill>
                  <a:srgbClr val="000000"/>
                </a:solidFill>
                <a:latin typeface="+mj-lt"/>
              </a:rPr>
              <a:t> is created.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37</a:t>
            </a:fld>
            <a:endParaRPr lang="en-US">
              <a:latin typeface="+mj-lt"/>
            </a:endParaRPr>
          </a:p>
        </p:txBody>
      </p:sp>
    </p:spTree>
    <p:extLst>
      <p:ext uri="{BB962C8B-B14F-4D97-AF65-F5344CB8AC3E}">
        <p14:creationId xmlns:p14="http://schemas.microsoft.com/office/powerpoint/2010/main" val="744229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3.7</a:t>
            </a:r>
            <a:r>
              <a:rPr lang="en-US" sz="1200" noProof="0" dirty="0">
                <a:latin typeface="+mj-lt"/>
              </a:rPr>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spcBef>
                <a:spcPts val="1200"/>
              </a:spcBef>
              <a:spcAft>
                <a:spcPts val="1200"/>
              </a:spcAft>
              <a:buSzPct val="100000"/>
              <a:buFont typeface="+mj-lt"/>
              <a:buAutoNum type="arabicPeriod" startAt="3"/>
            </a:pPr>
            <a:r>
              <a:rPr lang="en-US" i="0" noProof="0" dirty="0">
                <a:solidFill>
                  <a:srgbClr val="000000"/>
                </a:solidFill>
                <a:latin typeface="+mj-lt"/>
              </a:rPr>
              <a:t>One single-bit error changes </a:t>
            </a:r>
            <a:r>
              <a:rPr lang="en-US" noProof="0" dirty="0">
                <a:solidFill>
                  <a:srgbClr val="000000"/>
                </a:solidFill>
                <a:latin typeface="+mj-lt"/>
              </a:rPr>
              <a:t>r</a:t>
            </a:r>
            <a:r>
              <a:rPr lang="en-US" i="0" baseline="-25000" noProof="0" dirty="0">
                <a:solidFill>
                  <a:srgbClr val="000000"/>
                </a:solidFill>
                <a:latin typeface="+mj-lt"/>
              </a:rPr>
              <a:t>0</a:t>
            </a:r>
            <a:r>
              <a:rPr lang="en-US" i="0" noProof="0" dirty="0">
                <a:solidFill>
                  <a:srgbClr val="000000"/>
                </a:solidFill>
                <a:latin typeface="+mj-lt"/>
              </a:rPr>
              <a:t>. The received codeword is 1011</a:t>
            </a:r>
            <a:r>
              <a:rPr lang="en-US" b="1" i="0" noProof="0" dirty="0">
                <a:solidFill>
                  <a:srgbClr val="C00000"/>
                </a:solidFill>
                <a:latin typeface="+mj-lt"/>
              </a:rPr>
              <a:t>0</a:t>
            </a:r>
            <a:r>
              <a:rPr lang="en-US" i="0" noProof="0" dirty="0">
                <a:solidFill>
                  <a:srgbClr val="000000"/>
                </a:solidFill>
                <a:latin typeface="+mj-lt"/>
              </a:rPr>
              <a:t>. The syndrome is 1. No </a:t>
            </a:r>
            <a:r>
              <a:rPr lang="en-US" i="0" noProof="0" dirty="0" err="1">
                <a:solidFill>
                  <a:srgbClr val="000000"/>
                </a:solidFill>
                <a:latin typeface="+mj-lt"/>
              </a:rPr>
              <a:t>dataword</a:t>
            </a:r>
            <a:r>
              <a:rPr lang="en-US" i="0" noProof="0" dirty="0">
                <a:solidFill>
                  <a:srgbClr val="000000"/>
                </a:solidFill>
                <a:latin typeface="+mj-lt"/>
              </a:rPr>
              <a:t> is created. Note that although none of the </a:t>
            </a:r>
            <a:r>
              <a:rPr lang="en-US" i="0" noProof="0" dirty="0" err="1">
                <a:solidFill>
                  <a:srgbClr val="000000"/>
                </a:solidFill>
                <a:latin typeface="+mj-lt"/>
              </a:rPr>
              <a:t>dataword</a:t>
            </a:r>
            <a:r>
              <a:rPr lang="en-US" i="0" noProof="0" dirty="0">
                <a:solidFill>
                  <a:srgbClr val="000000"/>
                </a:solidFill>
                <a:latin typeface="+mj-lt"/>
              </a:rPr>
              <a:t> bits are corrupted, no </a:t>
            </a:r>
            <a:r>
              <a:rPr lang="en-US" i="0" noProof="0" dirty="0" err="1">
                <a:solidFill>
                  <a:srgbClr val="000000"/>
                </a:solidFill>
                <a:latin typeface="+mj-lt"/>
              </a:rPr>
              <a:t>dataword</a:t>
            </a:r>
            <a:r>
              <a:rPr lang="en-US" i="0" noProof="0" dirty="0">
                <a:solidFill>
                  <a:srgbClr val="000000"/>
                </a:solidFill>
                <a:latin typeface="+mj-lt"/>
              </a:rPr>
              <a:t> is created because the code is not sophisticated enough to show the position of the corrupted bit.</a:t>
            </a:r>
          </a:p>
          <a:p>
            <a:pPr marL="457200" indent="-457200">
              <a:spcBef>
                <a:spcPts val="1200"/>
              </a:spcBef>
              <a:spcAft>
                <a:spcPts val="1200"/>
              </a:spcAft>
              <a:buSzPct val="100000"/>
              <a:buFont typeface="+mj-lt"/>
              <a:buAutoNum type="arabicPeriod" startAt="3"/>
            </a:pPr>
            <a:r>
              <a:rPr lang="en-US" i="0" noProof="0" dirty="0">
                <a:solidFill>
                  <a:srgbClr val="000000"/>
                </a:solidFill>
                <a:latin typeface="+mj-lt"/>
              </a:rPr>
              <a:t>An error changes </a:t>
            </a:r>
            <a:r>
              <a:rPr lang="en-US" noProof="0" dirty="0">
                <a:solidFill>
                  <a:srgbClr val="000000"/>
                </a:solidFill>
                <a:latin typeface="+mj-lt"/>
              </a:rPr>
              <a:t>r</a:t>
            </a:r>
            <a:r>
              <a:rPr lang="en-US" i="0" baseline="-25000" noProof="0" dirty="0">
                <a:solidFill>
                  <a:srgbClr val="000000"/>
                </a:solidFill>
                <a:latin typeface="+mj-lt"/>
              </a:rPr>
              <a:t>0 </a:t>
            </a:r>
            <a:r>
              <a:rPr lang="en-US" i="0" noProof="0" dirty="0">
                <a:solidFill>
                  <a:srgbClr val="000000"/>
                </a:solidFill>
                <a:latin typeface="+mj-lt"/>
              </a:rPr>
              <a:t>and a second error changes </a:t>
            </a:r>
            <a:r>
              <a:rPr lang="en-US" noProof="0" dirty="0">
                <a:solidFill>
                  <a:srgbClr val="000000"/>
                </a:solidFill>
                <a:latin typeface="+mj-lt"/>
              </a:rPr>
              <a:t>a</a:t>
            </a:r>
            <a:r>
              <a:rPr lang="en-US" i="0" baseline="-25000" noProof="0" dirty="0">
                <a:solidFill>
                  <a:srgbClr val="000000"/>
                </a:solidFill>
                <a:latin typeface="+mj-lt"/>
              </a:rPr>
              <a:t>3</a:t>
            </a:r>
            <a:r>
              <a:rPr lang="en-US" i="0" noProof="0" dirty="0">
                <a:solidFill>
                  <a:srgbClr val="000000"/>
                </a:solidFill>
                <a:latin typeface="+mj-lt"/>
              </a:rPr>
              <a:t>. The received codeword is </a:t>
            </a:r>
            <a:r>
              <a:rPr lang="en-US" b="1" i="0" noProof="0" dirty="0">
                <a:solidFill>
                  <a:srgbClr val="C00000"/>
                </a:solidFill>
                <a:latin typeface="+mj-lt"/>
              </a:rPr>
              <a:t>0</a:t>
            </a:r>
            <a:r>
              <a:rPr lang="en-US" i="0" noProof="0" dirty="0">
                <a:solidFill>
                  <a:srgbClr val="000000"/>
                </a:solidFill>
                <a:latin typeface="+mj-lt"/>
              </a:rPr>
              <a:t>011</a:t>
            </a:r>
            <a:r>
              <a:rPr lang="en-US" b="1" i="0" noProof="0" dirty="0">
                <a:solidFill>
                  <a:srgbClr val="C00000"/>
                </a:solidFill>
                <a:latin typeface="+mj-lt"/>
              </a:rPr>
              <a:t>0</a:t>
            </a:r>
            <a:r>
              <a:rPr lang="en-US" i="0" noProof="0" dirty="0">
                <a:solidFill>
                  <a:srgbClr val="000000"/>
                </a:solidFill>
                <a:latin typeface="+mj-lt"/>
              </a:rPr>
              <a:t>. The syndrome is 0. The </a:t>
            </a:r>
            <a:r>
              <a:rPr lang="en-US" i="0" noProof="0" dirty="0" err="1">
                <a:solidFill>
                  <a:srgbClr val="000000"/>
                </a:solidFill>
                <a:latin typeface="+mj-lt"/>
              </a:rPr>
              <a:t>dataword</a:t>
            </a:r>
            <a:r>
              <a:rPr lang="en-US" i="0" noProof="0" dirty="0">
                <a:solidFill>
                  <a:srgbClr val="000000"/>
                </a:solidFill>
                <a:latin typeface="+mj-lt"/>
              </a:rPr>
              <a:t> 0011 is created at the receiver. Note that here the </a:t>
            </a:r>
            <a:r>
              <a:rPr lang="en-US" i="0" noProof="0" dirty="0" err="1">
                <a:solidFill>
                  <a:srgbClr val="000000"/>
                </a:solidFill>
                <a:latin typeface="+mj-lt"/>
              </a:rPr>
              <a:t>dataword</a:t>
            </a:r>
            <a:r>
              <a:rPr lang="en-US" i="0" noProof="0" dirty="0">
                <a:solidFill>
                  <a:srgbClr val="000000"/>
                </a:solidFill>
                <a:latin typeface="+mj-lt"/>
              </a:rPr>
              <a:t> is wrongly created due to the syndrome value. The simple parity-check decoder cannot detect an even number of errors. The errors cancel each other out and give the syndrome a value of 0.</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38</a:t>
            </a:fld>
            <a:endParaRPr lang="en-US">
              <a:latin typeface="+mj-lt"/>
            </a:endParaRPr>
          </a:p>
        </p:txBody>
      </p:sp>
    </p:spTree>
    <p:extLst>
      <p:ext uri="{BB962C8B-B14F-4D97-AF65-F5344CB8AC3E}">
        <p14:creationId xmlns:p14="http://schemas.microsoft.com/office/powerpoint/2010/main" val="423386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Example 3.7</a:t>
            </a:r>
            <a:r>
              <a:rPr lang="en-US" sz="1200" noProof="0" dirty="0">
                <a:latin typeface="+mj-lt"/>
              </a:rPr>
              <a:t> (3)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buSzPct val="100000"/>
              <a:buFont typeface="+mj-lt"/>
              <a:buAutoNum type="arabicPeriod" startAt="5"/>
            </a:pPr>
            <a:r>
              <a:rPr lang="en-US" i="0" noProof="0" dirty="0">
                <a:latin typeface="+mj-lt"/>
              </a:rPr>
              <a:t>Three bits—</a:t>
            </a:r>
            <a:r>
              <a:rPr lang="en-US" noProof="0" dirty="0">
                <a:latin typeface="+mj-lt"/>
              </a:rPr>
              <a:t>a</a:t>
            </a:r>
            <a:r>
              <a:rPr lang="en-US" i="0" baseline="-25000" noProof="0" dirty="0">
                <a:latin typeface="+mj-lt"/>
              </a:rPr>
              <a:t>3</a:t>
            </a:r>
            <a:r>
              <a:rPr lang="en-US" i="0" noProof="0" dirty="0">
                <a:latin typeface="+mj-lt"/>
              </a:rPr>
              <a:t>,</a:t>
            </a:r>
            <a:r>
              <a:rPr lang="en-US" i="0" baseline="-25000" noProof="0" dirty="0">
                <a:latin typeface="+mj-lt"/>
              </a:rPr>
              <a:t> </a:t>
            </a:r>
            <a:r>
              <a:rPr lang="en-US" noProof="0" dirty="0">
                <a:latin typeface="+mj-lt"/>
              </a:rPr>
              <a:t>a</a:t>
            </a:r>
            <a:r>
              <a:rPr lang="en-US" i="0" baseline="-25000" noProof="0" dirty="0">
                <a:latin typeface="+mj-lt"/>
              </a:rPr>
              <a:t>2</a:t>
            </a:r>
            <a:r>
              <a:rPr lang="en-US" i="0" noProof="0" dirty="0">
                <a:latin typeface="+mj-lt"/>
              </a:rPr>
              <a:t>, and</a:t>
            </a:r>
            <a:r>
              <a:rPr lang="en-US" i="0" baseline="-25000" noProof="0" dirty="0">
                <a:latin typeface="+mj-lt"/>
              </a:rPr>
              <a:t> </a:t>
            </a:r>
            <a:r>
              <a:rPr lang="en-US" noProof="0" dirty="0">
                <a:latin typeface="+mj-lt"/>
              </a:rPr>
              <a:t>a</a:t>
            </a:r>
            <a:r>
              <a:rPr lang="en-US" i="0" baseline="-25000" noProof="0" dirty="0">
                <a:latin typeface="+mj-lt"/>
              </a:rPr>
              <a:t>1</a:t>
            </a:r>
            <a:r>
              <a:rPr lang="en-US" i="0" noProof="0" dirty="0">
                <a:latin typeface="+mj-lt"/>
              </a:rPr>
              <a:t>—are changed by errors. The received codeword is </a:t>
            </a:r>
            <a:r>
              <a:rPr lang="en-US" b="1" i="0" noProof="0" dirty="0">
                <a:latin typeface="+mj-lt"/>
              </a:rPr>
              <a:t>010</a:t>
            </a:r>
            <a:r>
              <a:rPr lang="en-US" i="0" noProof="0" dirty="0">
                <a:latin typeface="+mj-lt"/>
              </a:rPr>
              <a:t>11. The syndrome is 1. The </a:t>
            </a:r>
            <a:r>
              <a:rPr lang="en-US" i="0" noProof="0" dirty="0" err="1">
                <a:latin typeface="+mj-lt"/>
              </a:rPr>
              <a:t>dataword</a:t>
            </a:r>
            <a:r>
              <a:rPr lang="en-US" i="0" noProof="0" dirty="0">
                <a:latin typeface="+mj-lt"/>
              </a:rPr>
              <a:t> is not created. This shows that the simple parity check, guaranteed to detect one single error, can also find any odd number of errors.</a:t>
            </a:r>
          </a:p>
          <a:p>
            <a:pPr marL="457200">
              <a:spcBef>
                <a:spcPts val="4200"/>
              </a:spcBef>
              <a:buSzPct val="100000"/>
            </a:pPr>
            <a:r>
              <a:rPr lang="en-US" b="1" i="0" noProof="0" dirty="0">
                <a:solidFill>
                  <a:srgbClr val="C00000"/>
                </a:solidFill>
                <a:latin typeface="+mj-lt"/>
              </a:rPr>
              <a:t>A parity-check code can detect an odd number of errors</a:t>
            </a:r>
            <a:r>
              <a:rPr lang="en-US" b="1" i="0" noProof="0" dirty="0">
                <a:solidFill>
                  <a:schemeClr val="tx1"/>
                </a:solidFill>
                <a:latin typeface="+mj-lt"/>
              </a:rPr>
              <a: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39</a:t>
            </a:fld>
            <a:endParaRPr lang="en-US">
              <a:latin typeface="+mj-lt"/>
            </a:endParaRPr>
          </a:p>
        </p:txBody>
      </p:sp>
    </p:spTree>
    <p:extLst>
      <p:ext uri="{BB962C8B-B14F-4D97-AF65-F5344CB8AC3E}">
        <p14:creationId xmlns:p14="http://schemas.microsoft.com/office/powerpoint/2010/main" val="188890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 Communication at the data-link layer</a:t>
            </a:r>
          </a:p>
        </p:txBody>
      </p:sp>
      <p:pic>
        <p:nvPicPr>
          <p:cNvPr id="10" name="Picture 2" descr="A diagram depicts the communication between Alice and Bob.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1960414" y="952501"/>
            <a:ext cx="5023147" cy="53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1802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latin typeface="+mj-lt"/>
              </a:rPr>
              <a:t>Cyclic Codes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spcAft>
                <a:spcPts val="1200"/>
              </a:spcAft>
              <a:buFont typeface="Arial" panose="020B0604020202020204" pitchFamily="34" charset="0"/>
              <a:buChar char="•"/>
            </a:pPr>
            <a:r>
              <a:rPr lang="en-US" noProof="0" dirty="0">
                <a:latin typeface="+mj-lt"/>
              </a:rPr>
              <a:t>Cyclic codes are special linear block codes with one extra property. In a cyclic code, if a codeword is cyclically shifted (rotated), the result is another codeword. For example, if 1011000 is a codeword and we cyclically left-shift, then 0110001 is also a codeword.</a:t>
            </a:r>
          </a:p>
          <a:p>
            <a:pPr marL="342900" indent="-342900">
              <a:spcBef>
                <a:spcPts val="1200"/>
              </a:spcBef>
              <a:spcAft>
                <a:spcPts val="1200"/>
              </a:spcAft>
              <a:buFont typeface="Arial" panose="020B0604020202020204" pitchFamily="34" charset="0"/>
              <a:buChar char="•"/>
            </a:pPr>
            <a:r>
              <a:rPr lang="en-US" noProof="0" dirty="0">
                <a:latin typeface="+mj-lt"/>
              </a:rPr>
              <a:t>We can create cyclic codes to correct errors. However, the theoretical background required is beyond the scope of this book. In this section, we simply discuss a subset of cyclic codes called the cyclic redundancy check (CRC), which is used in networks such as LANs and WANs.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40</a:t>
            </a:fld>
            <a:endParaRPr lang="en-US">
              <a:latin typeface="+mj-lt"/>
            </a:endParaRPr>
          </a:p>
        </p:txBody>
      </p:sp>
    </p:spTree>
    <p:extLst>
      <p:ext uri="{BB962C8B-B14F-4D97-AF65-F5344CB8AC3E}">
        <p14:creationId xmlns:p14="http://schemas.microsoft.com/office/powerpoint/2010/main" val="1005319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noProof="0" dirty="0"/>
              <a:t>Table 3.3 A CRC code with C(7, 4)</a:t>
            </a:r>
          </a:p>
        </p:txBody>
      </p:sp>
      <p:graphicFrame>
        <p:nvGraphicFramePr>
          <p:cNvPr id="7" name="Table 2">
            <a:extLst>
              <a:ext uri="{FF2B5EF4-FFF2-40B4-BE49-F238E27FC236}">
                <a16:creationId xmlns:a16="http://schemas.microsoft.com/office/drawing/2014/main" id="{84EEB2D1-5261-49C2-B35B-BC0F52BD7E40}"/>
              </a:ext>
            </a:extLst>
          </p:cNvPr>
          <p:cNvGraphicFramePr>
            <a:graphicFrameLocks noGrp="1"/>
          </p:cNvGraphicFramePr>
          <p:nvPr>
            <p:extLst>
              <p:ext uri="{D42A27DB-BD31-4B8C-83A1-F6EECF244321}">
                <p14:modId xmlns:p14="http://schemas.microsoft.com/office/powerpoint/2010/main" val="2588958230"/>
              </p:ext>
            </p:extLst>
          </p:nvPr>
        </p:nvGraphicFramePr>
        <p:xfrm>
          <a:off x="496568" y="1397000"/>
          <a:ext cx="8150864" cy="4114800"/>
        </p:xfrm>
        <a:graphic>
          <a:graphicData uri="http://schemas.openxmlformats.org/drawingml/2006/table">
            <a:tbl>
              <a:tblPr firstRow="1" bandRow="1">
                <a:tableStyleId>{5C22544A-7EE6-4342-B048-85BDC9FD1C3A}</a:tableStyleId>
              </a:tblPr>
              <a:tblGrid>
                <a:gridCol w="2037716">
                  <a:extLst>
                    <a:ext uri="{9D8B030D-6E8A-4147-A177-3AD203B41FA5}">
                      <a16:colId xmlns:a16="http://schemas.microsoft.com/office/drawing/2014/main" val="2306041409"/>
                    </a:ext>
                  </a:extLst>
                </a:gridCol>
                <a:gridCol w="2037716">
                  <a:extLst>
                    <a:ext uri="{9D8B030D-6E8A-4147-A177-3AD203B41FA5}">
                      <a16:colId xmlns:a16="http://schemas.microsoft.com/office/drawing/2014/main" val="3816718410"/>
                    </a:ext>
                  </a:extLst>
                </a:gridCol>
                <a:gridCol w="2037716">
                  <a:extLst>
                    <a:ext uri="{9D8B030D-6E8A-4147-A177-3AD203B41FA5}">
                      <a16:colId xmlns:a16="http://schemas.microsoft.com/office/drawing/2014/main" val="1787611947"/>
                    </a:ext>
                  </a:extLst>
                </a:gridCol>
                <a:gridCol w="2037716">
                  <a:extLst>
                    <a:ext uri="{9D8B030D-6E8A-4147-A177-3AD203B41FA5}">
                      <a16:colId xmlns:a16="http://schemas.microsoft.com/office/drawing/2014/main" val="1160518242"/>
                    </a:ext>
                  </a:extLst>
                </a:gridCol>
              </a:tblGrid>
              <a:tr h="370840">
                <a:tc>
                  <a:txBody>
                    <a:bodyPr/>
                    <a:lstStyle/>
                    <a:p>
                      <a:pPr algn="ctr"/>
                      <a:r>
                        <a:rPr lang="en-IN" sz="2400" b="0" i="1" u="none" strike="noStrike" kern="1200" baseline="0" dirty="0" err="1">
                          <a:solidFill>
                            <a:schemeClr val="tx1"/>
                          </a:solidFill>
                          <a:latin typeface="+mn-lt"/>
                          <a:ea typeface="+mn-ea"/>
                          <a:cs typeface="+mn-cs"/>
                        </a:rPr>
                        <a:t>Datawords</a:t>
                      </a:r>
                      <a:endParaRPr lang="en-IN" sz="2400" b="0" i="1"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0" i="1" u="none" strike="noStrike" kern="1200" baseline="0" dirty="0">
                          <a:solidFill>
                            <a:schemeClr val="tx1"/>
                          </a:solidFill>
                          <a:latin typeface="+mn-lt"/>
                          <a:ea typeface="+mn-ea"/>
                          <a:cs typeface="+mn-cs"/>
                        </a:rPr>
                        <a:t>Codewords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0" i="1" u="none" strike="noStrike" kern="1200" baseline="0" dirty="0" err="1">
                          <a:solidFill>
                            <a:schemeClr val="tx1"/>
                          </a:solidFill>
                          <a:latin typeface="+mn-lt"/>
                          <a:ea typeface="+mn-ea"/>
                          <a:cs typeface="+mn-cs"/>
                        </a:rPr>
                        <a:t>Datawords</a:t>
                      </a:r>
                      <a:endParaRPr lang="en-IN" sz="2400" b="0" i="1"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400" b="0" i="1" u="none" strike="noStrike" kern="1200" baseline="0" dirty="0">
                          <a:solidFill>
                            <a:schemeClr val="tx1"/>
                          </a:solidFill>
                          <a:latin typeface="+mn-lt"/>
                          <a:ea typeface="+mn-ea"/>
                          <a:cs typeface="+mn-cs"/>
                        </a:rPr>
                        <a:t>Codewords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587153806"/>
                  </a:ext>
                </a:extLst>
              </a:tr>
              <a:tr h="370840">
                <a:tc>
                  <a:txBody>
                    <a:bodyPr/>
                    <a:lstStyle/>
                    <a:p>
                      <a:pPr algn="ctr"/>
                      <a:r>
                        <a:rPr lang="en-US" sz="2400" dirty="0"/>
                        <a:t>0000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i="0" u="none" strike="noStrike" kern="1200" baseline="0" dirty="0">
                          <a:solidFill>
                            <a:schemeClr val="tx1"/>
                          </a:solidFill>
                          <a:latin typeface="+mn-lt"/>
                          <a:ea typeface="+mn-ea"/>
                          <a:cs typeface="+mn-cs"/>
                        </a:rPr>
                        <a:t>0000</a:t>
                      </a:r>
                      <a:r>
                        <a:rPr lang="en-US" sz="2400" b="1" i="0" u="none" strike="noStrike" kern="1200" baseline="0" dirty="0">
                          <a:solidFill>
                            <a:srgbClr val="00648B"/>
                          </a:solidFill>
                          <a:latin typeface="+mn-lt"/>
                          <a:ea typeface="+mn-ea"/>
                          <a:cs typeface="+mn-cs"/>
                        </a:rPr>
                        <a:t>000</a:t>
                      </a:r>
                      <a:endParaRPr lang="en-IN" sz="2400" b="1" i="0" u="none" strike="noStrike" kern="1200" baseline="0" dirty="0">
                        <a:solidFill>
                          <a:srgbClr val="00648B"/>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1000</a:t>
                      </a:r>
                      <a:r>
                        <a:rPr lang="en-US" sz="2400" b="1" dirty="0">
                          <a:solidFill>
                            <a:srgbClr val="00648B"/>
                          </a:solidFill>
                        </a:rPr>
                        <a:t>101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168128925"/>
                  </a:ext>
                </a:extLst>
              </a:tr>
              <a:tr h="370840">
                <a:tc>
                  <a:txBody>
                    <a:bodyPr/>
                    <a:lstStyle/>
                    <a:p>
                      <a:pPr algn="ctr"/>
                      <a:r>
                        <a:rPr lang="en-US" sz="2400" dirty="0"/>
                        <a:t>0001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0001</a:t>
                      </a:r>
                      <a:r>
                        <a:rPr lang="en-US" sz="2400" b="1" dirty="0">
                          <a:solidFill>
                            <a:srgbClr val="00648B"/>
                          </a:solidFill>
                        </a:rPr>
                        <a:t>011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1001</a:t>
                      </a:r>
                      <a:r>
                        <a:rPr lang="en-US" sz="2400" b="1" dirty="0">
                          <a:solidFill>
                            <a:srgbClr val="00648B"/>
                          </a:solidFill>
                        </a:rPr>
                        <a:t>110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769279127"/>
                  </a:ext>
                </a:extLst>
              </a:tr>
              <a:tr h="370840">
                <a:tc>
                  <a:txBody>
                    <a:bodyPr/>
                    <a:lstStyle/>
                    <a:p>
                      <a:pPr algn="ctr"/>
                      <a:r>
                        <a:rPr lang="en-US" sz="2400" dirty="0"/>
                        <a:t>0010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0010</a:t>
                      </a:r>
                      <a:r>
                        <a:rPr lang="en-US" sz="2400" b="1" dirty="0">
                          <a:solidFill>
                            <a:srgbClr val="00648B"/>
                          </a:solidFill>
                        </a:rPr>
                        <a:t>110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1010</a:t>
                      </a:r>
                      <a:r>
                        <a:rPr lang="en-US" sz="2400" b="1" dirty="0">
                          <a:solidFill>
                            <a:srgbClr val="00648B"/>
                          </a:solidFill>
                        </a:rPr>
                        <a:t>011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501193126"/>
                  </a:ext>
                </a:extLst>
              </a:tr>
              <a:tr h="370840">
                <a:tc>
                  <a:txBody>
                    <a:bodyPr/>
                    <a:lstStyle/>
                    <a:p>
                      <a:pPr algn="ctr"/>
                      <a:r>
                        <a:rPr lang="en-US" sz="2400" dirty="0"/>
                        <a:t>0011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0011</a:t>
                      </a:r>
                      <a:r>
                        <a:rPr lang="en-US" sz="2400" b="1" dirty="0">
                          <a:solidFill>
                            <a:srgbClr val="00648B"/>
                          </a:solidFill>
                        </a:rPr>
                        <a:t>101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1011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1011</a:t>
                      </a:r>
                      <a:r>
                        <a:rPr lang="en-US" sz="2400" b="1" dirty="0">
                          <a:solidFill>
                            <a:srgbClr val="00648B"/>
                          </a:solidFill>
                        </a:rPr>
                        <a:t>000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354582418"/>
                  </a:ext>
                </a:extLst>
              </a:tr>
              <a:tr h="370840">
                <a:tc>
                  <a:txBody>
                    <a:bodyPr/>
                    <a:lstStyle/>
                    <a:p>
                      <a:pPr algn="ctr"/>
                      <a:r>
                        <a:rPr lang="en-US" sz="2400" dirty="0"/>
                        <a:t>0100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0100</a:t>
                      </a:r>
                      <a:r>
                        <a:rPr lang="en-US" sz="2400" b="1" dirty="0">
                          <a:solidFill>
                            <a:srgbClr val="00648B"/>
                          </a:solidFill>
                        </a:rPr>
                        <a:t>111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1100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1100</a:t>
                      </a:r>
                      <a:r>
                        <a:rPr lang="en-US" sz="2400" b="1" dirty="0">
                          <a:solidFill>
                            <a:srgbClr val="00648B"/>
                          </a:solidFill>
                        </a:rPr>
                        <a:t>010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813807516"/>
                  </a:ext>
                </a:extLst>
              </a:tr>
              <a:tr h="370840">
                <a:tc>
                  <a:txBody>
                    <a:bodyPr/>
                    <a:lstStyle/>
                    <a:p>
                      <a:pPr algn="ctr"/>
                      <a:r>
                        <a:rPr lang="en-US" sz="2400" dirty="0"/>
                        <a:t>0101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0101</a:t>
                      </a:r>
                      <a:r>
                        <a:rPr lang="en-US" sz="2400" b="1" dirty="0">
                          <a:solidFill>
                            <a:srgbClr val="00648B"/>
                          </a:solidFill>
                        </a:rPr>
                        <a:t>100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1101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1101</a:t>
                      </a:r>
                      <a:r>
                        <a:rPr lang="en-US" sz="2400" b="1" dirty="0">
                          <a:solidFill>
                            <a:srgbClr val="00648B"/>
                          </a:solidFill>
                        </a:rPr>
                        <a:t>001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199535662"/>
                  </a:ext>
                </a:extLst>
              </a:tr>
              <a:tr h="370840">
                <a:tc>
                  <a:txBody>
                    <a:bodyPr/>
                    <a:lstStyle/>
                    <a:p>
                      <a:pPr algn="ctr"/>
                      <a:r>
                        <a:rPr lang="en-US" sz="2400" dirty="0"/>
                        <a:t>0110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0110</a:t>
                      </a:r>
                      <a:r>
                        <a:rPr lang="en-US" sz="2400" b="1" dirty="0">
                          <a:solidFill>
                            <a:srgbClr val="00648B"/>
                          </a:solidFill>
                        </a:rPr>
                        <a:t>001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1110</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1110</a:t>
                      </a:r>
                      <a:r>
                        <a:rPr lang="en-US" sz="2400" b="1" dirty="0">
                          <a:solidFill>
                            <a:srgbClr val="00648B"/>
                          </a:solidFill>
                        </a:rPr>
                        <a:t>100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968193957"/>
                  </a:ext>
                </a:extLst>
              </a:tr>
              <a:tr h="370840">
                <a:tc>
                  <a:txBody>
                    <a:bodyPr/>
                    <a:lstStyle/>
                    <a:p>
                      <a:pPr algn="ctr"/>
                      <a:r>
                        <a:rPr lang="en-US" sz="2400" dirty="0"/>
                        <a:t>0111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0111</a:t>
                      </a:r>
                      <a:r>
                        <a:rPr lang="en-US" sz="2400" b="1" dirty="0">
                          <a:solidFill>
                            <a:srgbClr val="00648B"/>
                          </a:solidFill>
                        </a:rPr>
                        <a:t>010</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2400" dirty="0"/>
                        <a:t>1111</a:t>
                      </a:r>
                      <a:endParaRPr lang="en-IN" sz="2400" dirty="0"/>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pPr algn="ctr"/>
                      <a:r>
                        <a:rPr lang="en-US" sz="2400" b="1" dirty="0">
                          <a:solidFill>
                            <a:schemeClr val="tx1"/>
                          </a:solidFill>
                        </a:rPr>
                        <a:t>1111</a:t>
                      </a:r>
                      <a:r>
                        <a:rPr lang="en-US" sz="2400" b="1" dirty="0">
                          <a:solidFill>
                            <a:srgbClr val="00648B"/>
                          </a:solidFill>
                        </a:rPr>
                        <a:t>111</a:t>
                      </a:r>
                      <a:endParaRPr lang="en-IN" sz="2400" b="1" dirty="0">
                        <a:solidFill>
                          <a:srgbClr val="00648B"/>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011937129"/>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2189017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3.12 CRC encoder and decoder</a:t>
            </a:r>
          </a:p>
        </p:txBody>
      </p:sp>
      <p:pic>
        <p:nvPicPr>
          <p:cNvPr id="9" name="Picture 2" descr="An illustration shows CRC encoder and deco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17257" y="1210214"/>
            <a:ext cx="8309485" cy="458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3697734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3.13 Division in CRC encoder</a:t>
            </a:r>
          </a:p>
        </p:txBody>
      </p:sp>
      <p:pic>
        <p:nvPicPr>
          <p:cNvPr id="9" name="Picture 2" descr="An illustration of division in the C R C enco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77446" y="1106826"/>
            <a:ext cx="6589107" cy="504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43</a:t>
            </a:fld>
            <a:endParaRPr lang="en-US"/>
          </a:p>
        </p:txBody>
      </p:sp>
    </p:spTree>
    <p:extLst>
      <p:ext uri="{BB962C8B-B14F-4D97-AF65-F5344CB8AC3E}">
        <p14:creationId xmlns:p14="http://schemas.microsoft.com/office/powerpoint/2010/main" val="109864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3.14 Division in the CRC decoder for two cases</a:t>
            </a:r>
          </a:p>
        </p:txBody>
      </p:sp>
      <p:pic>
        <p:nvPicPr>
          <p:cNvPr id="9" name="Picture 2" descr="Two-part illustrations of codeword uncorrupted and codeword corrupte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85589" y="1189040"/>
            <a:ext cx="7972820" cy="48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44</a:t>
            </a:fld>
            <a:endParaRPr lang="en-US"/>
          </a:p>
        </p:txBody>
      </p:sp>
    </p:spTree>
    <p:extLst>
      <p:ext uri="{BB962C8B-B14F-4D97-AF65-F5344CB8AC3E}">
        <p14:creationId xmlns:p14="http://schemas.microsoft.com/office/powerpoint/2010/main" val="792900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noProof="0" dirty="0"/>
              <a:t>Table 3.4 Standard polynomials</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59750225"/>
              </p:ext>
            </p:extLst>
          </p:nvPr>
        </p:nvGraphicFramePr>
        <p:xfrm>
          <a:off x="309880" y="1397000"/>
          <a:ext cx="8524240" cy="22860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635442858"/>
                    </a:ext>
                  </a:extLst>
                </a:gridCol>
                <a:gridCol w="5212080">
                  <a:extLst>
                    <a:ext uri="{9D8B030D-6E8A-4147-A177-3AD203B41FA5}">
                      <a16:colId xmlns:a16="http://schemas.microsoft.com/office/drawing/2014/main" val="4151832940"/>
                    </a:ext>
                  </a:extLst>
                </a:gridCol>
                <a:gridCol w="2032000">
                  <a:extLst>
                    <a:ext uri="{9D8B030D-6E8A-4147-A177-3AD203B41FA5}">
                      <a16:colId xmlns:a16="http://schemas.microsoft.com/office/drawing/2014/main" val="2557920048"/>
                    </a:ext>
                  </a:extLst>
                </a:gridCol>
              </a:tblGrid>
              <a:tr h="370840">
                <a:tc>
                  <a:txBody>
                    <a:bodyPr/>
                    <a:lstStyle/>
                    <a:p>
                      <a:pPr algn="l"/>
                      <a:r>
                        <a:rPr lang="en-IN" sz="2400" b="0" i="0" u="none" strike="noStrike" kern="1200" baseline="0" dirty="0">
                          <a:solidFill>
                            <a:schemeClr val="tx1"/>
                          </a:solidFill>
                          <a:latin typeface="+mj-lt"/>
                          <a:ea typeface="+mn-ea"/>
                          <a:cs typeface="+mn-cs"/>
                        </a:rPr>
                        <a:t>Name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l"/>
                      <a:r>
                        <a:rPr lang="en-IN" sz="2400" b="0" i="0" dirty="0">
                          <a:solidFill>
                            <a:schemeClr val="tx1"/>
                          </a:solidFill>
                          <a:latin typeface="+mj-lt"/>
                        </a:rPr>
                        <a:t>Binary</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l"/>
                      <a:r>
                        <a:rPr lang="en-IN" sz="2400" b="0" i="0" dirty="0">
                          <a:solidFill>
                            <a:schemeClr val="tx1"/>
                          </a:solidFill>
                          <a:latin typeface="+mj-lt"/>
                        </a:rPr>
                        <a:t>Application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r>
                        <a:rPr lang="en-IN" sz="2400" i="0" dirty="0">
                          <a:latin typeface="+mj-lt"/>
                        </a:rPr>
                        <a:t>CRC-8</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100000111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ATM header</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r>
                        <a:rPr lang="en-IN" sz="2400" i="0" dirty="0">
                          <a:latin typeface="+mj-lt"/>
                        </a:rPr>
                        <a:t>CRC-10</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11000110101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ATM AAL</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r>
                        <a:rPr lang="en-IN" sz="2400" i="0" dirty="0">
                          <a:latin typeface="+mj-lt"/>
                        </a:rPr>
                        <a:t>CRC-16</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10001000000100001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HDLC</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r>
                        <a:rPr lang="en-IN" sz="2400" i="0" dirty="0">
                          <a:latin typeface="+mj-lt"/>
                        </a:rPr>
                        <a:t>CRC-32</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100000100110000010001110110110111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400" i="0" dirty="0">
                          <a:latin typeface="+mj-lt"/>
                        </a:rPr>
                        <a:t>LANs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45</a:t>
            </a:fld>
            <a:endParaRPr lang="en-US"/>
          </a:p>
        </p:txBody>
      </p:sp>
    </p:spTree>
    <p:extLst>
      <p:ext uri="{BB962C8B-B14F-4D97-AF65-F5344CB8AC3E}">
        <p14:creationId xmlns:p14="http://schemas.microsoft.com/office/powerpoint/2010/main" val="3427798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Checksum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Times-Roman"/>
              </a:rPr>
              <a:t>Checksum is an error-detecting technique that can be applied to a message of any length. In the Internet, the checksum technique is mostly used at the network and transport layer rather than the data-link layer. We discuss it when we discuss the network layer.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847630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3.2.3 Two DLC Protocols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After finishing all issues related to DLC sublayer, we discuss two DCL protocols that actually implement these concepts: HDLC and Point-to-Point.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47</a:t>
            </a:fld>
            <a:endParaRPr lang="en-US"/>
          </a:p>
        </p:txBody>
      </p:sp>
    </p:spTree>
    <p:extLst>
      <p:ext uri="{BB962C8B-B14F-4D97-AF65-F5344CB8AC3E}">
        <p14:creationId xmlns:p14="http://schemas.microsoft.com/office/powerpoint/2010/main" val="22591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HDLC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solidFill>
                  <a:srgbClr val="000000"/>
                </a:solidFill>
                <a:latin typeface="Times-Roman"/>
              </a:rPr>
              <a:t>High-level Data Link Control (HDLC) is a bit-oriented protocol for communication over point-to-point and multipoint links. It implements the stop-and-wait protocol we discussed earlier.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48</a:t>
            </a:fld>
            <a:endParaRPr lang="en-US"/>
          </a:p>
        </p:txBody>
      </p:sp>
    </p:spTree>
    <p:extLst>
      <p:ext uri="{BB962C8B-B14F-4D97-AF65-F5344CB8AC3E}">
        <p14:creationId xmlns:p14="http://schemas.microsoft.com/office/powerpoint/2010/main" val="333149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3.15 Normal response mode</a:t>
            </a:r>
          </a:p>
        </p:txBody>
      </p:sp>
      <p:pic>
        <p:nvPicPr>
          <p:cNvPr id="9" name="Picture 2" descr="Two-part illustrations of a. point-to-point and b. multipoint response mod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128300"/>
            <a:ext cx="8412480" cy="3018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49</a:t>
            </a:fld>
            <a:endParaRPr lang="en-US"/>
          </a:p>
        </p:txBody>
      </p:sp>
    </p:spTree>
    <p:extLst>
      <p:ext uri="{BB962C8B-B14F-4D97-AF65-F5344CB8AC3E}">
        <p14:creationId xmlns:p14="http://schemas.microsoft.com/office/powerpoint/2010/main" val="60915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solidFill>
                  <a:schemeClr val="tx1"/>
                </a:solidFill>
                <a:latin typeface="+mj-lt"/>
              </a:rPr>
              <a:t>3.1.1 Nodes and Links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noProof="0" dirty="0">
                <a:latin typeface="+mj-lt"/>
              </a:rPr>
              <a:t>Communication at the data-link layer is node-to-node. A data unit from one point in the Internet needs to pass through many networks (LANs and WANs) to reach another point. Theses LANs and WANs are connected by routers. It is customary to refer to the two end hosts and the routers as nodes and the networks in between as links. Figure 3.2 is a simple representation of links and nodes when the path of the data unit is only six nodes.</a:t>
            </a:r>
          </a:p>
        </p:txBody>
      </p:sp>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5</a:t>
            </a:fld>
            <a:endParaRPr lang="en-US">
              <a:latin typeface="+mj-lt"/>
            </a:endParaRPr>
          </a:p>
        </p:txBody>
      </p:sp>
    </p:spTree>
    <p:extLst>
      <p:ext uri="{BB962C8B-B14F-4D97-AF65-F5344CB8AC3E}">
        <p14:creationId xmlns:p14="http://schemas.microsoft.com/office/powerpoint/2010/main" val="962304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3.16 Asynchronous balanced mode</a:t>
            </a:r>
          </a:p>
        </p:txBody>
      </p:sp>
      <p:pic>
        <p:nvPicPr>
          <p:cNvPr id="9" name="Picture 2" descr="An illustration of asynchronous balanced mod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779021"/>
            <a:ext cx="8412480" cy="1099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50</a:t>
            </a:fld>
            <a:endParaRPr lang="en-US"/>
          </a:p>
        </p:txBody>
      </p:sp>
    </p:spTree>
    <p:extLst>
      <p:ext uri="{BB962C8B-B14F-4D97-AF65-F5344CB8AC3E}">
        <p14:creationId xmlns:p14="http://schemas.microsoft.com/office/powerpoint/2010/main" val="3395263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3.17 HDLC frames</a:t>
            </a:r>
          </a:p>
        </p:txBody>
      </p:sp>
      <p:pic>
        <p:nvPicPr>
          <p:cNvPr id="9" name="Picture 2" descr="An illustration of I-frame, S-frame, and U-frame are show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310391"/>
            <a:ext cx="8412480" cy="217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34630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3.18 Control field format for the different frame types</a:t>
            </a:r>
          </a:p>
        </p:txBody>
      </p:sp>
      <p:pic>
        <p:nvPicPr>
          <p:cNvPr id="9" name="Picture 2" descr="An illustration depicts the control field format for I-frame, S-frame, and U-fram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893031"/>
            <a:ext cx="8412480" cy="100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23594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Point-to-Point Protocol (PPP)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solidFill>
                  <a:srgbClr val="000000"/>
                </a:solidFill>
                <a:latin typeface="Times-Roman"/>
              </a:rPr>
              <a:t>One of the most common protocols for point-to-point access is the point-to-point protocol.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2804658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3.19 PPP frame format</a:t>
            </a:r>
          </a:p>
        </p:txBody>
      </p:sp>
      <p:pic>
        <p:nvPicPr>
          <p:cNvPr id="9" name="Picture 2" descr="An illustration of P P P frame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584421"/>
            <a:ext cx="8412480" cy="124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340449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3.20 Transition phases</a:t>
            </a:r>
          </a:p>
        </p:txBody>
      </p:sp>
      <p:pic>
        <p:nvPicPr>
          <p:cNvPr id="9" name="Picture 2" descr="A flow chart of transition phas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297196"/>
            <a:ext cx="8412480" cy="4543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1090096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3.21 Multiplexing in PPP</a:t>
            </a:r>
          </a:p>
        </p:txBody>
      </p:sp>
      <p:pic>
        <p:nvPicPr>
          <p:cNvPr id="9" name="Picture 2" descr="An illustration of the network layer and data link lay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285181"/>
            <a:ext cx="8412480" cy="256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2929784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noProof="0" dirty="0"/>
              <a:t>3-3 Media Access Protocols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Times-Roman"/>
              </a:rPr>
              <a:t>We said that data link control is divided into two groups: data link control and media access control.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57</a:t>
            </a:fld>
            <a:endParaRPr lang="en-US"/>
          </a:p>
        </p:txBody>
      </p:sp>
    </p:spTree>
    <p:extLst>
      <p:ext uri="{BB962C8B-B14F-4D97-AF65-F5344CB8AC3E}">
        <p14:creationId xmlns:p14="http://schemas.microsoft.com/office/powerpoint/2010/main" val="1241096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3.22 Multilink PPP</a:t>
            </a:r>
          </a:p>
        </p:txBody>
      </p:sp>
      <p:pic>
        <p:nvPicPr>
          <p:cNvPr id="9" name="Picture 2" descr="An illustration of multiple access protocol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441518"/>
            <a:ext cx="8412480" cy="20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36756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3.3.1 Random Access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In random access no station is superior to another station and none is assigned the control over another.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374511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 Nodes and Links</a:t>
            </a:r>
          </a:p>
        </p:txBody>
      </p:sp>
      <p:pic>
        <p:nvPicPr>
          <p:cNvPr id="9" name="Picture 2" descr="An illustration shows two figures a) small part of the internet and b) Nodes and link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65760" y="2247578"/>
            <a:ext cx="8412480" cy="297079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421254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ALOHA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ALOHA, the earliest random access method, was developed at the University of Hawaii in early 1970. It was designed for a radio (wireless) LAN, but it can be used on any shared medium. It is obvious that there are potential collisions in this arrangement. The medium is shared between the stations. When a station sends data, another station may attempt to do so at the same time. The data from the two stations collide and become garbled.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3835208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3.24 Frames in a pure ALOHA network</a:t>
            </a:r>
          </a:p>
        </p:txBody>
      </p:sp>
      <p:pic>
        <p:nvPicPr>
          <p:cNvPr id="8" name="Picture 2" descr="An illustration depicts the frames in a ALOHA network.">
            <a:extLst>
              <a:ext uri="{FF2B5EF4-FFF2-40B4-BE49-F238E27FC236}">
                <a16:creationId xmlns:a16="http://schemas.microsoft.com/office/drawing/2014/main" id="{E0C45E85-94F7-489B-80E3-3E4ED71943F2}"/>
              </a:ext>
            </a:extLst>
          </p:cNvPr>
          <p:cNvPicPr>
            <a:picLocks noChangeAspect="1" noChangeArrowheads="1"/>
          </p:cNvPicPr>
          <p:nvPr/>
        </p:nvPicPr>
        <p:blipFill>
          <a:blip r:embed="rId2"/>
          <a:stretch>
            <a:fillRect/>
          </a:stretch>
        </p:blipFill>
        <p:spPr bwMode="auto">
          <a:xfrm>
            <a:off x="365760" y="1993966"/>
            <a:ext cx="8412480" cy="2915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2386466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3.25 Procedure for pure ALOHA protocol</a:t>
            </a:r>
          </a:p>
        </p:txBody>
      </p:sp>
      <p:pic>
        <p:nvPicPr>
          <p:cNvPr id="9" name="Picture 2" descr="A flow chart of abort and success process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1317329"/>
            <a:ext cx="8284167" cy="426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3991746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3.8</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t>The stations on a wireless ALOHA network are a maximum of 600 km apart. If we assume that signals propagate at 3 × 10</a:t>
            </a:r>
            <a:r>
              <a:rPr lang="en-US" i="0" baseline="30000" noProof="0" dirty="0"/>
              <a:t>8</a:t>
            </a:r>
            <a:r>
              <a:rPr lang="en-US" i="0" noProof="0" dirty="0"/>
              <a:t> m/s, we find </a:t>
            </a:r>
            <a:r>
              <a:rPr lang="en-US" i="0" noProof="0" dirty="0" err="1"/>
              <a:t>T</a:t>
            </a:r>
            <a:r>
              <a:rPr lang="en-US" i="0" baseline="-14000" noProof="0" dirty="0" err="1"/>
              <a:t>p</a:t>
            </a:r>
            <a:r>
              <a:rPr lang="en-US" i="0" noProof="0" dirty="0"/>
              <a:t> = (600 × 10</a:t>
            </a:r>
            <a:r>
              <a:rPr lang="en-US" i="0" baseline="30000" noProof="0" dirty="0"/>
              <a:t>3</a:t>
            </a:r>
            <a:r>
              <a:rPr lang="en-US" i="0" noProof="0" dirty="0"/>
              <a:t>)/(3 × 10</a:t>
            </a:r>
            <a:r>
              <a:rPr lang="en-US" i="0" baseline="30000" noProof="0" dirty="0"/>
              <a:t>8</a:t>
            </a:r>
            <a:r>
              <a:rPr lang="en-US" i="0" noProof="0" dirty="0"/>
              <a:t>) = 2 </a:t>
            </a:r>
            <a:r>
              <a:rPr lang="en-US" i="0" noProof="0" dirty="0" err="1"/>
              <a:t>ms.</a:t>
            </a:r>
            <a:r>
              <a:rPr lang="en-US" i="0" noProof="0" dirty="0"/>
              <a:t> For K = 2, the range of R is {0, 1, 2, 3}. This means that T</a:t>
            </a:r>
            <a:r>
              <a:rPr lang="en-US" i="0" baseline="-14000" noProof="0" dirty="0"/>
              <a:t>B</a:t>
            </a:r>
            <a:r>
              <a:rPr lang="en-US" i="0" noProof="0" dirty="0"/>
              <a:t> can be 0, 2, 4, or 6 </a:t>
            </a:r>
            <a:r>
              <a:rPr lang="en-US" i="0" noProof="0" dirty="0" err="1"/>
              <a:t>ms</a:t>
            </a:r>
            <a:r>
              <a:rPr lang="en-US" i="0" noProof="0" dirty="0"/>
              <a:t>, based on the outcome of the random variable 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787556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3.26 Vulnerable time for pure ALOHA protocol</a:t>
            </a:r>
          </a:p>
        </p:txBody>
      </p:sp>
      <p:pic>
        <p:nvPicPr>
          <p:cNvPr id="9" name="Picture 2" descr="A graph depicts data patterns versus tim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1712525"/>
            <a:ext cx="8284167" cy="3478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894999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t>A pure ALOHA network transmits 200-bit frames on a shared channel of 200 kbps. What is the requirement to make this frame collision-free?</a:t>
            </a:r>
          </a:p>
          <a:p>
            <a:pPr>
              <a:spcBef>
                <a:spcPts val="1800"/>
              </a:spcBef>
            </a:pPr>
            <a:r>
              <a:rPr lang="en-US" b="1" i="0" noProof="0" dirty="0">
                <a:solidFill>
                  <a:srgbClr val="C00000"/>
                </a:solidFill>
              </a:rPr>
              <a:t>Solution</a:t>
            </a:r>
          </a:p>
          <a:p>
            <a:r>
              <a:rPr lang="en-US" i="0" noProof="0" dirty="0"/>
              <a:t>Average frame transmission time </a:t>
            </a:r>
            <a:r>
              <a:rPr lang="en-US" i="0" noProof="0" dirty="0" err="1"/>
              <a:t>T</a:t>
            </a:r>
            <a:r>
              <a:rPr lang="en-US" i="0" baseline="-16000" noProof="0" dirty="0" err="1"/>
              <a:t>fr</a:t>
            </a:r>
            <a:r>
              <a:rPr lang="en-US" i="0" noProof="0" dirty="0"/>
              <a:t> is 200 bits/200 kbps or 1 </a:t>
            </a:r>
            <a:r>
              <a:rPr lang="en-US" i="0" noProof="0" dirty="0" err="1"/>
              <a:t>ms.</a:t>
            </a:r>
            <a:r>
              <a:rPr lang="en-US" i="0" noProof="0" dirty="0"/>
              <a:t> The vulnerable time is 2 × 1 </a:t>
            </a:r>
            <a:r>
              <a:rPr lang="en-US" i="0" noProof="0" dirty="0" err="1"/>
              <a:t>ms</a:t>
            </a:r>
            <a:r>
              <a:rPr lang="en-US" i="0" noProof="0" dirty="0"/>
              <a:t> = 2 </a:t>
            </a:r>
            <a:r>
              <a:rPr lang="en-US" i="0" noProof="0" dirty="0" err="1"/>
              <a:t>ms.</a:t>
            </a:r>
            <a:r>
              <a:rPr lang="en-US" i="0" noProof="0" dirty="0"/>
              <a:t> This means no station should send later than 1 </a:t>
            </a:r>
            <a:r>
              <a:rPr lang="en-US" i="0" noProof="0" dirty="0" err="1"/>
              <a:t>ms</a:t>
            </a:r>
            <a:r>
              <a:rPr lang="en-US" i="0" noProof="0" dirty="0"/>
              <a:t> before this station starts transmission and no station should start sending during the period (1 </a:t>
            </a:r>
            <a:r>
              <a:rPr lang="en-US" i="0" noProof="0" dirty="0" err="1"/>
              <a:t>ms</a:t>
            </a:r>
            <a:r>
              <a:rPr lang="en-US" i="0" noProof="0" dirty="0"/>
              <a:t>) that this station is sending.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394249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3.10</a:t>
            </a:r>
            <a:r>
              <a:rPr lang="en-US" sz="1200" noProof="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300"/>
              </a:spcBef>
              <a:spcAft>
                <a:spcPts val="600"/>
              </a:spcAft>
            </a:pPr>
            <a:r>
              <a:rPr lang="en-US" sz="2200" i="0" noProof="0" dirty="0">
                <a:solidFill>
                  <a:schemeClr val="tx1"/>
                </a:solidFill>
              </a:rPr>
              <a:t>A pure ALOHA network transmits 200-bit frames on a shared channel of 200 kbps. What is the throughput if the system (all stations together) produces</a:t>
            </a:r>
          </a:p>
          <a:p>
            <a:pPr marL="457200" indent="-457200">
              <a:spcBef>
                <a:spcPts val="300"/>
              </a:spcBef>
              <a:spcAft>
                <a:spcPts val="600"/>
              </a:spcAft>
            </a:pPr>
            <a:r>
              <a:rPr lang="en-US" sz="2200" b="1" i="0" noProof="0" dirty="0">
                <a:solidFill>
                  <a:srgbClr val="C00000"/>
                </a:solidFill>
              </a:rPr>
              <a:t>a.</a:t>
            </a:r>
            <a:r>
              <a:rPr lang="en-US" sz="2200" i="0" noProof="0" dirty="0">
                <a:solidFill>
                  <a:schemeClr val="tx1"/>
                </a:solidFill>
              </a:rPr>
              <a:t>	1000 frames per second?</a:t>
            </a:r>
          </a:p>
          <a:p>
            <a:pPr marL="457200" indent="-457200">
              <a:spcBef>
                <a:spcPts val="300"/>
              </a:spcBef>
              <a:spcAft>
                <a:spcPts val="600"/>
              </a:spcAft>
            </a:pPr>
            <a:r>
              <a:rPr lang="en-US" sz="2200" b="1" i="0" noProof="0" dirty="0">
                <a:solidFill>
                  <a:srgbClr val="C00000"/>
                </a:solidFill>
              </a:rPr>
              <a:t>b.</a:t>
            </a:r>
            <a:r>
              <a:rPr lang="en-US" sz="2200" i="0" noProof="0" dirty="0">
                <a:solidFill>
                  <a:schemeClr val="tx1"/>
                </a:solidFill>
              </a:rPr>
              <a:t>	500 frames per second?</a:t>
            </a:r>
          </a:p>
          <a:p>
            <a:pPr marL="457200" indent="-457200">
              <a:spcBef>
                <a:spcPts val="300"/>
              </a:spcBef>
              <a:spcAft>
                <a:spcPts val="600"/>
              </a:spcAft>
            </a:pPr>
            <a:r>
              <a:rPr lang="en-US" sz="2200" b="1" i="0" noProof="0" dirty="0">
                <a:solidFill>
                  <a:srgbClr val="C00000"/>
                </a:solidFill>
              </a:rPr>
              <a:t>c.</a:t>
            </a:r>
            <a:r>
              <a:rPr lang="en-US" sz="2200" i="0" noProof="0" dirty="0">
                <a:solidFill>
                  <a:schemeClr val="tx1"/>
                </a:solidFill>
              </a:rPr>
              <a:t>	250 frames per second?</a:t>
            </a:r>
          </a:p>
          <a:p>
            <a:pPr>
              <a:spcBef>
                <a:spcPts val="1200"/>
              </a:spcBef>
              <a:spcAft>
                <a:spcPts val="600"/>
              </a:spcAft>
            </a:pPr>
            <a:r>
              <a:rPr lang="en-US" sz="2200" b="1" i="0" noProof="0" dirty="0">
                <a:solidFill>
                  <a:srgbClr val="C00000"/>
                </a:solidFill>
              </a:rPr>
              <a:t>Solution</a:t>
            </a:r>
          </a:p>
          <a:p>
            <a:pPr>
              <a:spcBef>
                <a:spcPts val="300"/>
              </a:spcBef>
              <a:spcAft>
                <a:spcPts val="600"/>
              </a:spcAft>
            </a:pPr>
            <a:r>
              <a:rPr lang="en-US" sz="2200" i="0" noProof="0" dirty="0"/>
              <a:t>The frame transmission time is 200/200 kbps or 1 </a:t>
            </a:r>
            <a:r>
              <a:rPr lang="en-US" sz="2200" i="0" noProof="0" dirty="0" err="1"/>
              <a:t>ms.</a:t>
            </a:r>
            <a:endParaRPr lang="en-US" sz="2200" i="0" noProof="0" dirty="0"/>
          </a:p>
          <a:p>
            <a:pPr marL="457200" indent="-457200">
              <a:spcBef>
                <a:spcPts val="300"/>
              </a:spcBef>
              <a:spcAft>
                <a:spcPts val="600"/>
              </a:spcAft>
            </a:pPr>
            <a:r>
              <a:rPr lang="en-US" sz="2200" b="1" i="0" noProof="0" dirty="0">
                <a:solidFill>
                  <a:srgbClr val="C00000"/>
                </a:solidFill>
              </a:rPr>
              <a:t>a.</a:t>
            </a:r>
            <a:r>
              <a:rPr lang="en-US" sz="2200" i="0" noProof="0" dirty="0">
                <a:solidFill>
                  <a:schemeClr val="tx1"/>
                </a:solidFill>
              </a:rPr>
              <a:t>	</a:t>
            </a:r>
            <a:r>
              <a:rPr lang="en-US" sz="2200" i="0" noProof="0" dirty="0"/>
              <a:t>If the system creates 1000 frames per second, or 1 frame per millisecond, then G = 1. In this case S = G × e</a:t>
            </a:r>
            <a:r>
              <a:rPr lang="en-US" sz="2200" i="0" baseline="30000" noProof="0" dirty="0"/>
              <a:t>−2G </a:t>
            </a:r>
            <a:r>
              <a:rPr lang="en-US" sz="2200" i="0" noProof="0" dirty="0"/>
              <a:t>= 0.135 (13.5 percent). This means that the throughput is 1000 × 0.135 = 135 frames. Only 135 frames out of 1000 will probably survive.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287926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3.10</a:t>
            </a:r>
            <a:r>
              <a:rPr lang="en-US" sz="1200" noProof="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spcBef>
                <a:spcPts val="1800"/>
              </a:spcBef>
              <a:spcAft>
                <a:spcPts val="1800"/>
              </a:spcAft>
            </a:pPr>
            <a:r>
              <a:rPr lang="en-US" b="1" i="0" noProof="0" dirty="0">
                <a:solidFill>
                  <a:srgbClr val="C00000"/>
                </a:solidFill>
              </a:rPr>
              <a:t>b.</a:t>
            </a:r>
            <a:r>
              <a:rPr lang="en-US" i="0" noProof="0" dirty="0">
                <a:solidFill>
                  <a:srgbClr val="FF0000"/>
                </a:solidFill>
              </a:rPr>
              <a:t>	</a:t>
            </a:r>
            <a:r>
              <a:rPr lang="en-US" i="0" noProof="0" dirty="0"/>
              <a:t>If the system creates 500 frames per second, or 1/2 frames per millisecond, then G = 1/2. In this case S = G × e</a:t>
            </a:r>
            <a:r>
              <a:rPr lang="en-US" i="0" baseline="30000" noProof="0" dirty="0"/>
              <a:t>−2G </a:t>
            </a:r>
            <a:r>
              <a:rPr lang="en-US" i="0" noProof="0" dirty="0"/>
              <a:t>= 0.184 (18.4 percent). This means that the throughput is 500 × 0.184 = 92 and that only 92 frames out of 500 will probably survive. Note that this is the maximum throughput case, percentage-wise.</a:t>
            </a:r>
          </a:p>
          <a:p>
            <a:pPr marL="457200" indent="-457200">
              <a:spcBef>
                <a:spcPts val="1800"/>
              </a:spcBef>
              <a:spcAft>
                <a:spcPts val="1800"/>
              </a:spcAft>
            </a:pPr>
            <a:r>
              <a:rPr lang="en-US" b="1" i="0" noProof="0" dirty="0">
                <a:solidFill>
                  <a:srgbClr val="C00000"/>
                </a:solidFill>
              </a:rPr>
              <a:t>c.</a:t>
            </a:r>
            <a:r>
              <a:rPr lang="en-US" i="0" noProof="0" dirty="0">
                <a:solidFill>
                  <a:srgbClr val="FF0000"/>
                </a:solidFill>
              </a:rPr>
              <a:t>	</a:t>
            </a:r>
            <a:r>
              <a:rPr lang="en-US" i="0" noProof="0" dirty="0"/>
              <a:t>If the system creates 250 frames per second, or 1/4 frames per millisecond, then G = 1/4. In this case S = G × e</a:t>
            </a:r>
            <a:r>
              <a:rPr lang="en-US" i="0" baseline="30000" noProof="0" dirty="0"/>
              <a:t>−2G </a:t>
            </a:r>
            <a:r>
              <a:rPr lang="en-US" i="0" noProof="0" dirty="0"/>
              <a:t>= 0.152 (15.2 percent). This means that the throughput is 250 × 0.152 = 38. Only 38 frames out of 250 will probably survive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94308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3.27 Frames in a slotted ALOHA network</a:t>
            </a:r>
          </a:p>
        </p:txBody>
      </p:sp>
      <p:pic>
        <p:nvPicPr>
          <p:cNvPr id="9" name="Picture 2" descr="An illustration depicts the frames in a ALOHA networ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1865954"/>
            <a:ext cx="8284167" cy="317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68663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3.28 Vulnerable time for slotted ALOHA protocol</a:t>
            </a:r>
          </a:p>
        </p:txBody>
      </p:sp>
      <p:pic>
        <p:nvPicPr>
          <p:cNvPr id="9" name="Picture 2" descr="A graph depicts data patterns versus tim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81332" y="1865954"/>
            <a:ext cx="8181335" cy="3171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251600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3.1.2 Two Types of Links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noProof="0" dirty="0">
                <a:latin typeface="+mj-lt"/>
              </a:rPr>
              <a:t>Although two nodes are physically connected by a transmission medium such as cable or air, we need to remember that the data-link layer controls how the medium is used. We can have a data-link layer that uses the whole capacity of the medium; we can also have a data-link layer that uses only part of the capacity of the link. In other words, we can have a point-to-point link or a broadcast link.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p14="http://schemas.microsoft.com/office/powerpoint/2010/main" val="347380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3.11</a:t>
            </a:r>
            <a:r>
              <a:rPr lang="en-US" sz="1200" noProof="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600"/>
              </a:spcBef>
              <a:spcAft>
                <a:spcPts val="600"/>
              </a:spcAft>
            </a:pPr>
            <a:r>
              <a:rPr lang="en-US" i="0" noProof="0" dirty="0"/>
              <a:t>A slotted ALOHA network transmits 200-bit frames using a shared channel with a 200-kbps bandwidth. Find the throughput if the system (all stations together) produces</a:t>
            </a:r>
            <a:endParaRPr lang="en-US" i="0" noProof="0" dirty="0">
              <a:solidFill>
                <a:srgbClr val="FF0000"/>
              </a:solidFill>
            </a:endParaRPr>
          </a:p>
          <a:p>
            <a:pPr marL="457200" indent="-457200">
              <a:spcBef>
                <a:spcPts val="1800"/>
              </a:spcBef>
              <a:spcAft>
                <a:spcPts val="600"/>
              </a:spcAft>
            </a:pPr>
            <a:r>
              <a:rPr lang="en-US" b="1" i="0" noProof="0" dirty="0">
                <a:solidFill>
                  <a:srgbClr val="C00000"/>
                </a:solidFill>
              </a:rPr>
              <a:t>a.</a:t>
            </a:r>
            <a:r>
              <a:rPr lang="en-US" i="0" noProof="0" dirty="0">
                <a:solidFill>
                  <a:schemeClr val="tx1"/>
                </a:solidFill>
              </a:rPr>
              <a:t>	1000 frames per second.</a:t>
            </a:r>
          </a:p>
          <a:p>
            <a:pPr marL="457200" indent="-457200">
              <a:spcBef>
                <a:spcPts val="600"/>
              </a:spcBef>
              <a:spcAft>
                <a:spcPts val="600"/>
              </a:spcAft>
            </a:pPr>
            <a:r>
              <a:rPr lang="en-US" b="1" i="0" noProof="0" dirty="0">
                <a:solidFill>
                  <a:srgbClr val="C00000"/>
                </a:solidFill>
              </a:rPr>
              <a:t>b.</a:t>
            </a:r>
            <a:r>
              <a:rPr lang="en-US" i="0" noProof="0" dirty="0">
                <a:solidFill>
                  <a:schemeClr val="tx1"/>
                </a:solidFill>
              </a:rPr>
              <a:t>	500 frames per second.</a:t>
            </a:r>
          </a:p>
          <a:p>
            <a:pPr marL="457200" indent="-457200">
              <a:spcBef>
                <a:spcPts val="600"/>
              </a:spcBef>
              <a:spcAft>
                <a:spcPts val="600"/>
              </a:spcAft>
            </a:pPr>
            <a:r>
              <a:rPr lang="en-US" b="1" i="0" noProof="0" dirty="0">
                <a:solidFill>
                  <a:srgbClr val="C00000"/>
                </a:solidFill>
              </a:rPr>
              <a:t>c.</a:t>
            </a:r>
            <a:r>
              <a:rPr lang="en-US" i="0" noProof="0" dirty="0">
                <a:solidFill>
                  <a:schemeClr val="tx1"/>
                </a:solidFill>
              </a:rPr>
              <a:t>	250 frames per second.</a:t>
            </a:r>
          </a:p>
          <a:p>
            <a:pPr>
              <a:spcBef>
                <a:spcPts val="1800"/>
              </a:spcBef>
              <a:spcAft>
                <a:spcPts val="600"/>
              </a:spcAft>
            </a:pPr>
            <a:r>
              <a:rPr lang="en-US" b="1" i="0" noProof="0" dirty="0">
                <a:solidFill>
                  <a:srgbClr val="C00000"/>
                </a:solidFill>
              </a:rPr>
              <a:t>Solution</a:t>
            </a:r>
          </a:p>
          <a:p>
            <a:pPr>
              <a:spcBef>
                <a:spcPts val="600"/>
              </a:spcBef>
              <a:spcAft>
                <a:spcPts val="600"/>
              </a:spcAft>
            </a:pPr>
            <a:r>
              <a:rPr lang="en-US" i="0" noProof="0" dirty="0"/>
              <a:t>This situation is similar to the previous exercise except that the network is using slotted ALOHA instead of pure ALOHA. The frame transmission time is 200/200 kbps or 1 </a:t>
            </a:r>
            <a:r>
              <a:rPr lang="en-US" i="0" noProof="0" dirty="0" err="1"/>
              <a:t>ms.</a:t>
            </a:r>
            <a:endParaRPr lang="en-US" i="0" noProof="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3990799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3.11</a:t>
            </a:r>
            <a:r>
              <a:rPr lang="en-US" sz="1200" noProof="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457200" indent="-457200">
              <a:spcBef>
                <a:spcPts val="1200"/>
              </a:spcBef>
              <a:buFont typeface="+mj-lt"/>
              <a:buAutoNum type="alphaLcParenR"/>
            </a:pPr>
            <a:r>
              <a:rPr lang="en-US" i="0" noProof="0" dirty="0"/>
              <a:t>In this case G is 1. So S = G × e</a:t>
            </a:r>
            <a:r>
              <a:rPr lang="en-US" i="0" baseline="30000" noProof="0" dirty="0"/>
              <a:t>−G </a:t>
            </a:r>
            <a:r>
              <a:rPr lang="en-US" i="0" noProof="0" dirty="0"/>
              <a:t>= 0.368 (36.8  </a:t>
            </a:r>
            <a:br>
              <a:rPr lang="en-US" i="0" noProof="0" dirty="0"/>
            </a:br>
            <a:r>
              <a:rPr lang="en-US" i="0" noProof="0" dirty="0"/>
              <a:t>percent). This means that the throughput is 1000 × 0.0368 = 368 frames. Only 368 out of 1000 frames will probably survive. Note that this is the maximum throughput case, percentage-wise.</a:t>
            </a:r>
          </a:p>
          <a:p>
            <a:pPr marL="457200" indent="-457200">
              <a:spcBef>
                <a:spcPts val="1200"/>
              </a:spcBef>
              <a:buFont typeface="+mj-lt"/>
              <a:buAutoNum type="alphaLcParenR"/>
            </a:pPr>
            <a:r>
              <a:rPr lang="en-US" i="0" noProof="0" dirty="0"/>
              <a:t>Here G is 1/2. In this case S = G × e</a:t>
            </a:r>
            <a:r>
              <a:rPr lang="en-US" i="0" baseline="30000" noProof="0" dirty="0"/>
              <a:t>−G </a:t>
            </a:r>
            <a:r>
              <a:rPr lang="en-US" i="0" noProof="0" dirty="0"/>
              <a:t>= 0.303 (30.3 percent). This means that the throughput is 500 × 0.0303 = 151. Only 151 frames out of 500 will probably survive.</a:t>
            </a:r>
          </a:p>
          <a:p>
            <a:pPr marL="457200" indent="-457200">
              <a:spcBef>
                <a:spcPts val="1200"/>
              </a:spcBef>
              <a:buFont typeface="+mj-lt"/>
              <a:buAutoNum type="alphaLcParenR"/>
            </a:pPr>
            <a:r>
              <a:rPr lang="en-US" i="0" noProof="0" dirty="0"/>
              <a:t>Now G is 1/4. In this case S = G × e</a:t>
            </a:r>
            <a:r>
              <a:rPr lang="en-US" i="0" baseline="30000" noProof="0" dirty="0"/>
              <a:t>−G </a:t>
            </a:r>
            <a:r>
              <a:rPr lang="en-US" i="0" noProof="0" dirty="0"/>
              <a:t>= 0.195 (19.5 percent). This means that the throughput is 250 × 0.195 = 49. Only 49 frames out of 250 will probably survive.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4144209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Carrier Sense Multiple Access (CSMA)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To minimize the chance of collision and, therefore, increase the performance, the CSMA method was developed. The chance of collision can be reduced if a station senses the medium before trying to use it. Carrier sense multiple access (CSMA) requires that each station first listen to the medium (or check the state of the medium) before sending. In other words, CSMA is based on the principle “sense before transmit” or “listen before talk.”</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3832769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3.29 Space and time model of a collision in CSMA</a:t>
            </a:r>
          </a:p>
        </p:txBody>
      </p:sp>
      <p:pic>
        <p:nvPicPr>
          <p:cNvPr id="9" name="Picture 2" descr="A figure depicts space or time model of a collision in CSM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532902"/>
            <a:ext cx="8412480" cy="3777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1512768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3.30 Vulnerable time in CSMA</a:t>
            </a:r>
          </a:p>
        </p:txBody>
      </p:sp>
      <p:pic>
        <p:nvPicPr>
          <p:cNvPr id="9" name="Picture 2" descr="&quot;A figure depicts Vulnerable time in CSMA&#10;&quo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163402"/>
            <a:ext cx="8412480" cy="251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74</a:t>
            </a:fld>
            <a:endParaRPr lang="en-US"/>
          </a:p>
        </p:txBody>
      </p:sp>
    </p:spTree>
    <p:extLst>
      <p:ext uri="{BB962C8B-B14F-4D97-AF65-F5344CB8AC3E}">
        <p14:creationId xmlns:p14="http://schemas.microsoft.com/office/powerpoint/2010/main" val="114073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3.31 Behavior of three persistence methods</a:t>
            </a:r>
          </a:p>
        </p:txBody>
      </p:sp>
      <p:pic>
        <p:nvPicPr>
          <p:cNvPr id="9" name="Picture 2" descr=" Three illustrations depict l-persistent, nonpersistent, and p-persist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10281" y="1579402"/>
            <a:ext cx="8323436" cy="368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480431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3.32 Flow diagram for three persistence methods</a:t>
            </a:r>
          </a:p>
        </p:txBody>
      </p:sp>
      <p:pic>
        <p:nvPicPr>
          <p:cNvPr id="9" name="Picture 2" descr=" Three flowcharts depict l-persistent, nonpersistent, and p-persist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920240" y="1134509"/>
            <a:ext cx="5303520" cy="4994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2077316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Carrier Sense Multiple Access with Collision Detection (CSMA/CD)</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spcAft>
                <a:spcPts val="1200"/>
              </a:spcAft>
              <a:defRPr/>
            </a:pPr>
            <a:r>
              <a:rPr lang="en-US" noProof="0" dirty="0"/>
              <a:t>The CSMA method does not specify the procedure following a collision. Carrier sense multiple access with collision detection (CSMA/CD) augments the algorithm to handle the collision.</a:t>
            </a:r>
          </a:p>
          <a:p>
            <a:pPr>
              <a:spcBef>
                <a:spcPts val="1200"/>
              </a:spcBef>
              <a:spcAft>
                <a:spcPts val="1200"/>
              </a:spcAft>
              <a:defRPr/>
            </a:pPr>
            <a:r>
              <a:rPr lang="en-US" noProof="0" dirty="0"/>
              <a:t>In this method, a station monitors the medium after it sends a frame to see if the transmission was successful. If so, the station is finished. If, however, there is a collision, the frame is sent again.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2523114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3.33 Collision of the first bits in CSMA/CD</a:t>
            </a:r>
          </a:p>
        </p:txBody>
      </p:sp>
      <p:pic>
        <p:nvPicPr>
          <p:cNvPr id="9" name="Picture 2" descr="A graph depicts Collision of the first bits in CSMA/C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369219"/>
            <a:ext cx="8412480" cy="2464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2537757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3.34 Collision and abortion in CSMA/CD</a:t>
            </a:r>
          </a:p>
        </p:txBody>
      </p:sp>
      <p:pic>
        <p:nvPicPr>
          <p:cNvPr id="9" name="Picture 2" descr="A graph depicts Collision and abortion in CSMA/C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870404"/>
            <a:ext cx="8412480" cy="294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384409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latin typeface="+mj-lt"/>
              </a:rPr>
              <a:t>3.1.3 Two Sublayers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noProof="0" dirty="0">
                <a:latin typeface="+mj-lt"/>
              </a:rPr>
              <a:t>To better understand the functionality of and the services provided by the link layer, we can divide the data-link layer into two sublayers: data link control (DLC) and media access control (MAC). This is not unusual because, as we will see in later chapters, LAN protocols actually  use the same strategy.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8</a:t>
            </a:fld>
            <a:endParaRPr lang="en-US">
              <a:latin typeface="+mj-lt"/>
            </a:endParaRPr>
          </a:p>
        </p:txBody>
      </p:sp>
    </p:spTree>
    <p:extLst>
      <p:ext uri="{BB962C8B-B14F-4D97-AF65-F5344CB8AC3E}">
        <p14:creationId xmlns:p14="http://schemas.microsoft.com/office/powerpoint/2010/main" val="37561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600"/>
              </a:spcBef>
            </a:pPr>
            <a:r>
              <a:rPr lang="en-US" i="0" noProof="0" dirty="0"/>
              <a:t>A network using CSMA/CD has a bandwidth of 10 Mbps. If the maximum propagation time (including the delays in the devices and ignoring the time needed to send a jamming signal, as we see later) is 25.6 </a:t>
            </a:r>
            <a:r>
              <a:rPr lang="en-US" i="0" noProof="0" dirty="0" err="1"/>
              <a:t>μs</a:t>
            </a:r>
            <a:r>
              <a:rPr lang="en-US" i="0" noProof="0" dirty="0"/>
              <a:t>, what is the minimum size of the frame?</a:t>
            </a:r>
            <a:endParaRPr lang="en-US" i="0" noProof="0" dirty="0">
              <a:solidFill>
                <a:srgbClr val="FF0000"/>
              </a:solidFill>
            </a:endParaRPr>
          </a:p>
          <a:p>
            <a:pPr>
              <a:spcBef>
                <a:spcPts val="1800"/>
              </a:spcBef>
            </a:pPr>
            <a:r>
              <a:rPr lang="en-US" b="1" i="0" noProof="0" dirty="0">
                <a:solidFill>
                  <a:srgbClr val="C00000"/>
                </a:solidFill>
              </a:rPr>
              <a:t>Solution</a:t>
            </a:r>
          </a:p>
          <a:p>
            <a:pPr>
              <a:spcBef>
                <a:spcPts val="600"/>
              </a:spcBef>
            </a:pPr>
            <a:r>
              <a:rPr lang="en-US" i="0" noProof="0" dirty="0"/>
              <a:t>The minimum frame transmission time is </a:t>
            </a:r>
            <a:r>
              <a:rPr lang="en-US" i="0" noProof="0" dirty="0" err="1"/>
              <a:t>T</a:t>
            </a:r>
            <a:r>
              <a:rPr lang="en-US" i="0" baseline="-18000" noProof="0" dirty="0" err="1"/>
              <a:t>fr</a:t>
            </a:r>
            <a:r>
              <a:rPr lang="en-US" i="0" noProof="0" dirty="0"/>
              <a:t> = 2 × </a:t>
            </a:r>
            <a:r>
              <a:rPr lang="en-US" i="0" noProof="0" dirty="0" err="1"/>
              <a:t>T</a:t>
            </a:r>
            <a:r>
              <a:rPr lang="en-US" i="0" baseline="-14000" noProof="0" dirty="0" err="1"/>
              <a:t>p</a:t>
            </a:r>
            <a:r>
              <a:rPr lang="en-US" i="0" noProof="0" dirty="0"/>
              <a:t> = 51.2 </a:t>
            </a:r>
            <a:r>
              <a:rPr lang="en-US" i="0" noProof="0" dirty="0" err="1"/>
              <a:t>μs</a:t>
            </a:r>
            <a:r>
              <a:rPr lang="en-US" i="0" noProof="0" dirty="0"/>
              <a:t>. This means, in the worst case, a station needs to transmit for a period of 51.2 </a:t>
            </a:r>
            <a:r>
              <a:rPr lang="en-US" i="0" noProof="0" dirty="0" err="1"/>
              <a:t>μs</a:t>
            </a:r>
            <a:r>
              <a:rPr lang="en-US" i="0" noProof="0" dirty="0"/>
              <a:t> to detect the collision. The minimum size of the frame is 10 Mbps × 51.2 </a:t>
            </a:r>
            <a:r>
              <a:rPr lang="en-US" i="0" noProof="0" dirty="0" err="1"/>
              <a:t>μs</a:t>
            </a:r>
            <a:r>
              <a:rPr lang="en-US" i="0" noProof="0" dirty="0"/>
              <a:t> = 512 bits or 64 bytes. This is actually the minimum size of the frame for Standard Ethernet, as we will see later in the chapter.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3055675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3.35 Flow diagram for the CSMA/CD</a:t>
            </a:r>
          </a:p>
        </p:txBody>
      </p:sp>
      <p:pic>
        <p:nvPicPr>
          <p:cNvPr id="9" name="Picture 2" descr="A flow chart of abort and success processes in CSMA/C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313728"/>
            <a:ext cx="8412480" cy="461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34982805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3.36 Energy level during transmission, idleness, or collision</a:t>
            </a:r>
          </a:p>
        </p:txBody>
      </p:sp>
      <p:pic>
        <p:nvPicPr>
          <p:cNvPr id="9" name="Picture 2" descr="An illustration depicts frame transmission, collision, and idl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442617"/>
            <a:ext cx="8412480" cy="226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2360009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CSMA/CA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Carrier sense multiple access with collision avoidance (CSMA/CA) was invented for wireless networks.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678076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3.3.2 Controlled Access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Times-Roman"/>
              </a:rPr>
              <a:t>In controlled access, the stations consult one another to find which station has the right to send. A station cannot send unless it has been authorized by other stations. We discuss three controlled-access methods.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1436778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Reservation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In the reservation method, a station needs to make a reservation before sending data. Time is divided into intervals. In each interval, a reservation frame precedes the data frames sent in that interval.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2761919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3.37 Reservation access method</a:t>
            </a:r>
          </a:p>
        </p:txBody>
      </p:sp>
      <p:pic>
        <p:nvPicPr>
          <p:cNvPr id="9" name="Picture 2" descr="An illustration depicts the direction of packet movem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458726"/>
            <a:ext cx="8412480" cy="223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488175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Polling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Polling works with topologies in which one device is designated as a primary station and the other devices are secondary stations. All data exchanges must be made through the primary device even when the ultimate destination is a secondary device. The primary device controls the link; the secondary devices follow its instructions. It is up to the primary device to determine which device is allowed to use the channel at a given time.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383885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3.38 Select and poll functions in polling-access method</a:t>
            </a:r>
          </a:p>
        </p:txBody>
      </p:sp>
      <p:pic>
        <p:nvPicPr>
          <p:cNvPr id="9" name="Picture 2" descr="Two-part illustrations depict the select and poll functions in polling-access metho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940349"/>
            <a:ext cx="8412480" cy="346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1968158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Token Passing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In the token-passing method, the stations in a network are organized in a logical ring. In other words, for each station, there is a predecessor and a successor. The predecessor is the station that is logically before the station in the ring; the successor is the station that is after the station in the ring.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238412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Figure 3.3 Dividing the data-link layer into two sublayers</a:t>
            </a:r>
          </a:p>
        </p:txBody>
      </p:sp>
      <p:pic>
        <p:nvPicPr>
          <p:cNvPr id="10" name="Picture 2" descr="Two illustrations a. Data-link layer of a broadcast link and b. Data-link layer of a point-to-point link are shown.">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365760" y="2534765"/>
            <a:ext cx="8412480" cy="201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4">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5">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1697414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3.39 Logical ring and physical topology in token-passing access method</a:t>
            </a:r>
          </a:p>
        </p:txBody>
      </p:sp>
      <p:pic>
        <p:nvPicPr>
          <p:cNvPr id="9" name="Picture 2" descr="Four illustrations depict the physical ring, dual ring, Bus ring, and Star rin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80160" y="1390468"/>
            <a:ext cx="6583680" cy="470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20500309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3.3.3 Channelization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latin typeface="Times-Roman"/>
              </a:rPr>
              <a:t>Channelization (or channel partition, as it is sometimes called) is a multiple-access method in which the available bandwidth of a link is shared in time, frequency, or through code, among different stations. Since this method is normally used in wireless LAN, we postpone this discussion until Chapter 4.</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3546954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noProof="0" dirty="0"/>
              <a:t>3-4 LINK-LAYER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noProof="0" dirty="0"/>
              <a:t>In Chapter 7, we will discuss IP addresses as the identifiers at the network layer. However, in an internetwork such as the Internet we cannot make a datagram reach its destination using only IP addresses. The source and destination IP addresses define the two ends but cannot define which links the packet should pass through.</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29198827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noProof="0" dirty="0">
                <a:solidFill>
                  <a:schemeClr val="tx1"/>
                </a:solidFill>
              </a:rPr>
              <a:t>Figure 3.40 IP addresses and link-layer addresses in a small internet</a:t>
            </a:r>
          </a:p>
        </p:txBody>
      </p:sp>
      <p:pic>
        <p:nvPicPr>
          <p:cNvPr id="9" name="Picture 2" descr="An illustration depicts IP addresses and link-layer addresses of two persons in a small interne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143000" y="1308497"/>
            <a:ext cx="6858000" cy="473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2200754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3.4.1 Three Types of Addresses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Some link-layer protocols define three types of addresses: unicast, multicast, and broadcast.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2740296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Unicast Address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Each host or interface is assigned a unicast address.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5296718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t>As we discuss later in the chapter, the link-layer addresses in the most common LAN, Ethernet, are 48 bits (six bytes) that are presented as 12 hexadecimal digits separated by colons; for example, the following is a link-layer address of a computer.</a:t>
            </a:r>
          </a:p>
        </p:txBody>
      </p:sp>
      <p:sp>
        <p:nvSpPr>
          <p:cNvPr id="3" name="Content Placeholder 3">
            <a:extLst>
              <a:ext uri="{FF2B5EF4-FFF2-40B4-BE49-F238E27FC236}">
                <a16:creationId xmlns:a16="http://schemas.microsoft.com/office/drawing/2014/main" id="{66DB855C-22D7-4FB3-AF3A-0229E5D2E8BA}"/>
              </a:ext>
            </a:extLst>
          </p:cNvPr>
          <p:cNvSpPr>
            <a:spLocks noGrp="1"/>
          </p:cNvSpPr>
          <p:nvPr>
            <p:ph sz="quarter" idx="15"/>
          </p:nvPr>
        </p:nvSpPr>
        <p:spPr>
          <a:xfrm>
            <a:off x="2194560" y="3873606"/>
            <a:ext cx="4754880" cy="731520"/>
          </a:xfrm>
          <a:ln w="57150">
            <a:solidFill>
              <a:schemeClr val="tx1"/>
            </a:solidFill>
          </a:ln>
        </p:spPr>
        <p:txBody>
          <a:bodyPr anchor="ctr"/>
          <a:lstStyle/>
          <a:p>
            <a:pPr algn="ctr"/>
            <a:r>
              <a:rPr lang="en-US" sz="4000" b="1" i="0" noProof="0" dirty="0"/>
              <a:t>A2</a:t>
            </a:r>
            <a:r>
              <a:rPr lang="en-US" sz="4000" b="1" i="0" spc="-800" noProof="0" dirty="0"/>
              <a:t> </a:t>
            </a:r>
            <a:r>
              <a:rPr lang="en-US" sz="4000" b="1" i="0" noProof="0" dirty="0"/>
              <a:t>:</a:t>
            </a:r>
            <a:r>
              <a:rPr lang="en-US" sz="4000" b="1" i="0" spc="-800" dirty="0"/>
              <a:t> </a:t>
            </a:r>
            <a:r>
              <a:rPr lang="en-US" sz="4000" b="1" i="0" noProof="0" dirty="0"/>
              <a:t>34</a:t>
            </a:r>
            <a:r>
              <a:rPr lang="en-US" sz="4000" b="1" i="0" spc="-800" dirty="0"/>
              <a:t> </a:t>
            </a:r>
            <a:r>
              <a:rPr lang="en-US" sz="4000" b="1" i="0" noProof="0" dirty="0"/>
              <a:t>:</a:t>
            </a:r>
            <a:r>
              <a:rPr lang="en-US" sz="4000" b="1" i="0" spc="-800" dirty="0"/>
              <a:t> </a:t>
            </a:r>
            <a:r>
              <a:rPr lang="en-US" sz="4000" b="1" i="0" noProof="0" dirty="0"/>
              <a:t>45</a:t>
            </a:r>
            <a:r>
              <a:rPr lang="en-US" sz="4000" b="1" i="0" spc="-800" dirty="0"/>
              <a:t> </a:t>
            </a:r>
            <a:r>
              <a:rPr lang="en-US" sz="4000" b="1" i="0" noProof="0" dirty="0"/>
              <a:t>:</a:t>
            </a:r>
            <a:r>
              <a:rPr lang="en-US" sz="4000" b="1" i="0" spc="-800" dirty="0"/>
              <a:t> </a:t>
            </a:r>
            <a:r>
              <a:rPr lang="en-US" sz="4000" b="1" i="0" noProof="0" dirty="0"/>
              <a:t>11</a:t>
            </a:r>
            <a:r>
              <a:rPr lang="en-US" sz="4000" b="1" i="0" spc="-800" dirty="0"/>
              <a:t> </a:t>
            </a:r>
            <a:r>
              <a:rPr lang="en-US" sz="4000" b="1" i="0" noProof="0" dirty="0"/>
              <a:t>:</a:t>
            </a:r>
            <a:r>
              <a:rPr lang="en-US" sz="4000" b="1" i="0" spc="-800" dirty="0"/>
              <a:t> </a:t>
            </a:r>
            <a:r>
              <a:rPr lang="en-US" sz="4000" b="1" i="0" noProof="0" dirty="0"/>
              <a:t>92</a:t>
            </a:r>
            <a:r>
              <a:rPr lang="en-US" sz="4000" b="1" i="0" spc="-800" dirty="0"/>
              <a:t> </a:t>
            </a:r>
            <a:r>
              <a:rPr lang="en-US" sz="4000" b="1" i="0" noProof="0" dirty="0"/>
              <a:t>:</a:t>
            </a:r>
            <a:r>
              <a:rPr lang="en-US" sz="4000" b="1" i="0" spc="-800" dirty="0"/>
              <a:t> </a:t>
            </a:r>
            <a:r>
              <a:rPr lang="en-US" sz="4000" b="1" i="0" noProof="0" dirty="0"/>
              <a:t>F1</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96</a:t>
            </a:fld>
            <a:endParaRPr lang="en-US"/>
          </a:p>
        </p:txBody>
      </p:sp>
    </p:spTree>
    <p:extLst>
      <p:ext uri="{BB962C8B-B14F-4D97-AF65-F5344CB8AC3E}">
        <p14:creationId xmlns:p14="http://schemas.microsoft.com/office/powerpoint/2010/main" val="3964715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Multicast Address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Some link-layer protocols define multicast addresses. A multicast address means one-to-many communication.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3338743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Example 3.14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noProof="0" dirty="0"/>
              <a:t>As we discuss later in the chapter, the link-layer addresses in the most common LAN, Ethernet, are 48 bits (six bytes) that are presented as 12 hexadecimal digits separated by colons; for example, the following is a link-layer address of a computer.</a:t>
            </a:r>
          </a:p>
        </p:txBody>
      </p:sp>
      <p:sp>
        <p:nvSpPr>
          <p:cNvPr id="3" name="Content Placeholder 3">
            <a:extLst>
              <a:ext uri="{FF2B5EF4-FFF2-40B4-BE49-F238E27FC236}">
                <a16:creationId xmlns:a16="http://schemas.microsoft.com/office/drawing/2014/main" id="{D0680CB1-0DEE-47CB-9646-10274F5C3E1D}"/>
              </a:ext>
            </a:extLst>
          </p:cNvPr>
          <p:cNvSpPr>
            <a:spLocks noGrp="1"/>
          </p:cNvSpPr>
          <p:nvPr>
            <p:ph sz="quarter" idx="15"/>
          </p:nvPr>
        </p:nvSpPr>
        <p:spPr>
          <a:xfrm>
            <a:off x="2103120" y="3873606"/>
            <a:ext cx="4937760" cy="731520"/>
          </a:xfrm>
          <a:ln w="57150">
            <a:solidFill>
              <a:schemeClr val="tx1"/>
            </a:solidFill>
          </a:ln>
        </p:spPr>
        <p:txBody>
          <a:bodyPr anchor="ctr"/>
          <a:lstStyle/>
          <a:p>
            <a:pPr lvl="0" algn="ctr"/>
            <a:r>
              <a:rPr lang="en-US" sz="4000" b="1" i="0" noProof="0" dirty="0">
                <a:solidFill>
                  <a:srgbClr val="000000"/>
                </a:solidFill>
              </a:rPr>
              <a:t>A2</a:t>
            </a:r>
            <a:r>
              <a:rPr lang="en-US" sz="4000" b="1" i="0" spc="-800" dirty="0"/>
              <a:t> </a:t>
            </a:r>
            <a:r>
              <a:rPr lang="en-US" sz="4000" b="1" i="0" noProof="0" dirty="0">
                <a:solidFill>
                  <a:srgbClr val="000000"/>
                </a:solidFill>
              </a:rPr>
              <a:t>:</a:t>
            </a:r>
            <a:r>
              <a:rPr lang="en-US" sz="4000" b="1" i="0" spc="-800" dirty="0"/>
              <a:t> </a:t>
            </a:r>
            <a:r>
              <a:rPr lang="en-US" sz="4000" b="1" i="0" noProof="0" dirty="0">
                <a:solidFill>
                  <a:srgbClr val="000000"/>
                </a:solidFill>
              </a:rPr>
              <a:t>34</a:t>
            </a:r>
            <a:r>
              <a:rPr lang="en-US" sz="4000" b="1" i="0" spc="-800" dirty="0"/>
              <a:t> </a:t>
            </a:r>
            <a:r>
              <a:rPr lang="en-US" sz="4000" b="1" i="0" noProof="0" dirty="0">
                <a:solidFill>
                  <a:srgbClr val="000000"/>
                </a:solidFill>
              </a:rPr>
              <a:t>:</a:t>
            </a:r>
            <a:r>
              <a:rPr lang="en-US" sz="4000" b="1" i="0" spc="-800" dirty="0"/>
              <a:t> </a:t>
            </a:r>
            <a:r>
              <a:rPr lang="en-US" sz="4000" b="1" i="0" noProof="0" dirty="0">
                <a:solidFill>
                  <a:srgbClr val="000000"/>
                </a:solidFill>
              </a:rPr>
              <a:t>45</a:t>
            </a:r>
            <a:r>
              <a:rPr lang="en-US" sz="4000" b="1" i="0" spc="-800" dirty="0"/>
              <a:t> </a:t>
            </a:r>
            <a:r>
              <a:rPr lang="en-US" sz="4000" b="1" i="0" noProof="0" dirty="0">
                <a:solidFill>
                  <a:srgbClr val="000000"/>
                </a:solidFill>
              </a:rPr>
              <a:t>:</a:t>
            </a:r>
            <a:r>
              <a:rPr lang="en-US" sz="4000" b="1" i="0" spc="-800" dirty="0"/>
              <a:t> </a:t>
            </a:r>
            <a:r>
              <a:rPr lang="en-US" sz="4000" b="1" i="0" noProof="0" dirty="0">
                <a:solidFill>
                  <a:srgbClr val="000000"/>
                </a:solidFill>
              </a:rPr>
              <a:t>11</a:t>
            </a:r>
            <a:r>
              <a:rPr lang="en-US" sz="4000" b="1" i="0" spc="-800" dirty="0"/>
              <a:t> </a:t>
            </a:r>
            <a:r>
              <a:rPr lang="en-US" sz="4000" b="1" i="0" noProof="0" dirty="0">
                <a:solidFill>
                  <a:srgbClr val="000000"/>
                </a:solidFill>
              </a:rPr>
              <a:t>:</a:t>
            </a:r>
            <a:r>
              <a:rPr lang="en-US" sz="4000" b="1" i="0" spc="-800" dirty="0"/>
              <a:t> </a:t>
            </a:r>
            <a:r>
              <a:rPr lang="en-US" sz="4000" b="1" i="0" noProof="0" dirty="0">
                <a:solidFill>
                  <a:srgbClr val="000000"/>
                </a:solidFill>
              </a:rPr>
              <a:t>92</a:t>
            </a:r>
            <a:r>
              <a:rPr lang="en-US" sz="4000" b="1" i="0" spc="-800" dirty="0"/>
              <a:t> </a:t>
            </a:r>
            <a:r>
              <a:rPr lang="en-US" sz="4000" b="1" i="0" noProof="0" dirty="0">
                <a:solidFill>
                  <a:srgbClr val="000000"/>
                </a:solidFill>
              </a:rPr>
              <a:t>:</a:t>
            </a:r>
            <a:r>
              <a:rPr lang="en-US" sz="4000" b="1" i="0" spc="-800" dirty="0"/>
              <a:t> </a:t>
            </a:r>
            <a:r>
              <a:rPr lang="en-US" sz="4000" b="1" i="0" noProof="0" dirty="0">
                <a:solidFill>
                  <a:srgbClr val="000000"/>
                </a:solidFill>
              </a:rPr>
              <a:t>F1</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98</a:t>
            </a:fld>
            <a:endParaRPr lang="en-US"/>
          </a:p>
        </p:txBody>
      </p:sp>
    </p:spTree>
    <p:extLst>
      <p:ext uri="{BB962C8B-B14F-4D97-AF65-F5344CB8AC3E}">
        <p14:creationId xmlns:p14="http://schemas.microsoft.com/office/powerpoint/2010/main" val="977084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noProof="0" dirty="0"/>
              <a:t>Broadcast Address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noProof="0" dirty="0"/>
              <a:t>A broadcast address means one-to-all address.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1996468816"/>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6521</TotalTime>
  <Words>10272</Words>
  <Application>Microsoft Office PowerPoint</Application>
  <PresentationFormat>On-screen Show (4:3)</PresentationFormat>
  <Paragraphs>640</Paragraphs>
  <Slides>142</Slides>
  <Notes>2</Notes>
  <HiddenSlides>40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142</vt:i4>
      </vt:variant>
    </vt:vector>
  </HeadingPairs>
  <TitlesOfParts>
    <vt:vector size="152"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Chapter 03</vt:lpstr>
      <vt:lpstr>Chapter 3: Outline</vt:lpstr>
      <vt:lpstr>3-1 INTRODUCTION</vt:lpstr>
      <vt:lpstr>Figure 3.1 Communication at the data-link layer</vt:lpstr>
      <vt:lpstr>3.1.1 Nodes and Links</vt:lpstr>
      <vt:lpstr>Figure 3.2 Nodes and Links</vt:lpstr>
      <vt:lpstr>3.1.2 Two Types of Links</vt:lpstr>
      <vt:lpstr>3.1.3 Two Sublayers</vt:lpstr>
      <vt:lpstr>Figure 3.3 Dividing the data-link layer into two sublayers</vt:lpstr>
      <vt:lpstr>3-2 Data Link Control (DLC)</vt:lpstr>
      <vt:lpstr>3.2.1 Framing</vt:lpstr>
      <vt:lpstr>Frame Size</vt:lpstr>
      <vt:lpstr>Character-Oriented Framing</vt:lpstr>
      <vt:lpstr>Figure 3.4 A frame in a character-oriented protocol</vt:lpstr>
      <vt:lpstr>Figure 3.5 Byte stuffing and unstuffing</vt:lpstr>
      <vt:lpstr>Bit-Oriented Framing</vt:lpstr>
      <vt:lpstr>Figure 3.6 A frame in a bit-oriented protocol</vt:lpstr>
      <vt:lpstr>Figure 3.7 Bit stuffing and unstuffing</vt:lpstr>
      <vt:lpstr>3.2.2 Error Control</vt:lpstr>
      <vt:lpstr>Types of Error</vt:lpstr>
      <vt:lpstr>Figure 3.8 Single-bit and burst error</vt:lpstr>
      <vt:lpstr>Block Coding</vt:lpstr>
      <vt:lpstr>Figure 3.9 Process of error detection in block coding</vt:lpstr>
      <vt:lpstr>Example 3.1 (1)</vt:lpstr>
      <vt:lpstr>Example 3.1 (2)</vt:lpstr>
      <vt:lpstr>Hamming Distance</vt:lpstr>
      <vt:lpstr>Example 3.2</vt:lpstr>
      <vt:lpstr>Figure 3.10 Geometric concept explaining dmin in error detection</vt:lpstr>
      <vt:lpstr>Example 3.3</vt:lpstr>
      <vt:lpstr>Example 3.4</vt:lpstr>
      <vt:lpstr>Linear Block Codes 1</vt:lpstr>
      <vt:lpstr>Example 3.5</vt:lpstr>
      <vt:lpstr>Linear Block Codes 2</vt:lpstr>
      <vt:lpstr>Example 3.6</vt:lpstr>
      <vt:lpstr>Table 3.2 Simple parity-check code C(5, 4)</vt:lpstr>
      <vt:lpstr>Figure 3.11 Encoder and decoder for simple parity-check code</vt:lpstr>
      <vt:lpstr>Example 3.7 (1)</vt:lpstr>
      <vt:lpstr>Example 3.7 (2)</vt:lpstr>
      <vt:lpstr>Example 3.7 (3)</vt:lpstr>
      <vt:lpstr>Cyclic Codes</vt:lpstr>
      <vt:lpstr>Table 3.3 A CRC code with C(7, 4)</vt:lpstr>
      <vt:lpstr>Figure 3.12 CRC encoder and decoder</vt:lpstr>
      <vt:lpstr>Figure 3.13 Division in CRC encoder</vt:lpstr>
      <vt:lpstr>Figure 3.14 Division in the CRC decoder for two cases</vt:lpstr>
      <vt:lpstr>Table 3.4 Standard polynomials</vt:lpstr>
      <vt:lpstr>Checksum</vt:lpstr>
      <vt:lpstr>3.2.3 Two DLC Protocols</vt:lpstr>
      <vt:lpstr>HDLC</vt:lpstr>
      <vt:lpstr>Figure 3.15 Normal response mode</vt:lpstr>
      <vt:lpstr>Figure 3.16 Asynchronous balanced mode</vt:lpstr>
      <vt:lpstr>Figure 3.17 HDLC frames</vt:lpstr>
      <vt:lpstr>Figure 3.18 Control field format for the different frame types</vt:lpstr>
      <vt:lpstr>Point-to-Point Protocol (PPP)</vt:lpstr>
      <vt:lpstr>Figure 3.19 PPP frame format</vt:lpstr>
      <vt:lpstr>Figure 3.20 Transition phases</vt:lpstr>
      <vt:lpstr>Figure 3.21 Multiplexing in PPP</vt:lpstr>
      <vt:lpstr>3-3 Media Access Protocols</vt:lpstr>
      <vt:lpstr>Figure 3.22 Multilink PPP</vt:lpstr>
      <vt:lpstr>3.3.1 Random Access</vt:lpstr>
      <vt:lpstr>ALOHA</vt:lpstr>
      <vt:lpstr>Figure 3.24 Frames in a pure ALOHA network</vt:lpstr>
      <vt:lpstr>Figure 3.25 Procedure for pure ALOHA protocol</vt:lpstr>
      <vt:lpstr>Example 3.8</vt:lpstr>
      <vt:lpstr>Figure 3.26 Vulnerable time for pure ALOHA protocol</vt:lpstr>
      <vt:lpstr>Example 3.9</vt:lpstr>
      <vt:lpstr>Example 3.10 (1)</vt:lpstr>
      <vt:lpstr>Example 3.10 (2)</vt:lpstr>
      <vt:lpstr>Figure 3.27 Frames in a slotted ALOHA network</vt:lpstr>
      <vt:lpstr>Figure 3.28 Vulnerable time for slotted ALOHA protocol</vt:lpstr>
      <vt:lpstr>Example 3.11 (1)</vt:lpstr>
      <vt:lpstr>Example 3.11 (2)</vt:lpstr>
      <vt:lpstr>Carrier Sense Multiple Access (CSMA)</vt:lpstr>
      <vt:lpstr>Figure 3.29 Space and time model of a collision in CSMA</vt:lpstr>
      <vt:lpstr>Figure 3.30 Vulnerable time in CSMA</vt:lpstr>
      <vt:lpstr>Figure 3.31 Behavior of three persistence methods</vt:lpstr>
      <vt:lpstr>Figure 3.32 Flow diagram for three persistence methods</vt:lpstr>
      <vt:lpstr>Carrier Sense Multiple Access with Collision Detection (CSMA/CD)</vt:lpstr>
      <vt:lpstr>Figure 3.33 Collision of the first bits in CSMA/CD</vt:lpstr>
      <vt:lpstr>Figure 3.34 Collision and abortion in CSMA/CD</vt:lpstr>
      <vt:lpstr>Example 3.12</vt:lpstr>
      <vt:lpstr>Figure 3.35 Flow diagram for the CSMA/CD</vt:lpstr>
      <vt:lpstr>Figure 3.36 Energy level during transmission, idleness, or collision</vt:lpstr>
      <vt:lpstr>CSMA/CA</vt:lpstr>
      <vt:lpstr>3.3.2 Controlled Access</vt:lpstr>
      <vt:lpstr>Reservation</vt:lpstr>
      <vt:lpstr>Figure 3.37 Reservation access method</vt:lpstr>
      <vt:lpstr>Polling</vt:lpstr>
      <vt:lpstr>Figure 3.38 Select and poll functions in polling-access method</vt:lpstr>
      <vt:lpstr>Token Passing</vt:lpstr>
      <vt:lpstr>Figure 3.39 Logical ring and physical topology in token-passing access method</vt:lpstr>
      <vt:lpstr>3.3.3 Channelization</vt:lpstr>
      <vt:lpstr>3-4 LINK-LAYER ADDRESSING</vt:lpstr>
      <vt:lpstr>Figure 3.40 IP addresses and link-layer addresses in a small internet</vt:lpstr>
      <vt:lpstr>3.4.1 Three Types of Addresses</vt:lpstr>
      <vt:lpstr>Unicast Address</vt:lpstr>
      <vt:lpstr>Example 3.13</vt:lpstr>
      <vt:lpstr>Multicast Address</vt:lpstr>
      <vt:lpstr>Example 3.14</vt:lpstr>
      <vt:lpstr>Broadcast Address</vt:lpstr>
      <vt:lpstr>Example 3.15</vt:lpstr>
      <vt:lpstr>3.4.2  Address Resolution Protocol (ARP)</vt:lpstr>
      <vt:lpstr>End of Main Content</vt:lpstr>
      <vt:lpstr>Accessibility Content: Text Alternatives for Images</vt:lpstr>
      <vt:lpstr>Figure 3.1 Communication at the data-link layer - Text Alternative</vt:lpstr>
      <vt:lpstr>Figure 3.2 Nodes and Links - Text Alternative</vt:lpstr>
      <vt:lpstr>Figure 3.3 Dividing the data-link layer into two sublayers - Text Alternative</vt:lpstr>
      <vt:lpstr>Figure 3.4 A frame in a character-oriented protocol - Text Alternative</vt:lpstr>
      <vt:lpstr>Figure 3.5 Byte stuffing and unstuffing - Text Alternative</vt:lpstr>
      <vt:lpstr>Figure 3.6 A frame in a bit-oriented protocol - Text Alternative</vt:lpstr>
      <vt:lpstr>Figure 3.7 Bit stuffing and unstuffing - Text Alternative</vt:lpstr>
      <vt:lpstr>Figure 3.8 Single-bit and burst error - Text Alternative</vt:lpstr>
      <vt:lpstr>Figure 3.9 Process of error detection in block coding - Text Alternative</vt:lpstr>
      <vt:lpstr>Figure 3.10 Geometric concept explaining dmin in error detection - Text Alternative</vt:lpstr>
      <vt:lpstr>Figure 3.11 Encoder and decoder for simple parity-check code - Text Alternative</vt:lpstr>
      <vt:lpstr>Figure 3.12 CRC encoder and decoder - Text Alternative</vt:lpstr>
      <vt:lpstr>Figure 3.13 Division in CRC encoder - Text Alternative</vt:lpstr>
      <vt:lpstr>Figure 3.14 Division in the CRC decoder for two cases - Text Alternative</vt:lpstr>
      <vt:lpstr>Figure 3.15 Normal response mode - Text Alternative</vt:lpstr>
      <vt:lpstr>Figure 3.16 Asynchronous balanced mode - Text Alternative</vt:lpstr>
      <vt:lpstr>Figure 3.17 HDLC frames - Text Alternative</vt:lpstr>
      <vt:lpstr>Figure 3.18 Control field format for the different frame types - Text Alternative</vt:lpstr>
      <vt:lpstr>Figure 3.19 PPP frame format - Text Alternative</vt:lpstr>
      <vt:lpstr>Figure 3.20 Transition phases - Text Alternative</vt:lpstr>
      <vt:lpstr>Figure 3.21 Multiplexing in PPP - Text Alternative</vt:lpstr>
      <vt:lpstr>Figure 3.22 Multilink PPP - Text Alternative</vt:lpstr>
      <vt:lpstr>Figure 3.24 Frames in a pure ALOHA network - Text Alternative</vt:lpstr>
      <vt:lpstr>Figure 3.25 Procedure for pure ALOHA protocol - Text Alternative</vt:lpstr>
      <vt:lpstr>Figure 3.26 Vulnerable time for pure ALOHA protocol - Text Alternative</vt:lpstr>
      <vt:lpstr>Figure 3.27 Frames in a slotted ALOHA network - Text Alternative</vt:lpstr>
      <vt:lpstr>Figure 3.28 Vulnerable time for slotted ALOHA protocol - Text Alternative</vt:lpstr>
      <vt:lpstr>Figure 3.29 Space and time model of a collision in CSMA - Text Alternative</vt:lpstr>
      <vt:lpstr>Figure 3.30 Vulnerable time in CSMA - Text Alternative</vt:lpstr>
      <vt:lpstr>Figure 3.31 Behavior of three persistence methods - Text Alternative</vt:lpstr>
      <vt:lpstr>Figure 3.32 Flow diagram for three persistence methods - Text Alternative</vt:lpstr>
      <vt:lpstr>Figure 3.33 Collision of the first bits in CSMA/CD - Text Alternative</vt:lpstr>
      <vt:lpstr>Figure 3.34 Collision and abortion in CSMA/CD - Text Alternative</vt:lpstr>
      <vt:lpstr>Figure 3.35 Flow diagram for the CSMA/CD - Text Alternative</vt:lpstr>
      <vt:lpstr>Figure 3.36 Energy level during transmission, idleness, or collision - Text Alternative</vt:lpstr>
      <vt:lpstr>Figure 3.37 Reservation access method - Text Alternative</vt:lpstr>
      <vt:lpstr>Figure 3.38 Select and poll functions in polling-access method - Text Alternative</vt:lpstr>
      <vt:lpstr>Figure 3.39 Logical ring and physical topology in token-passing access method - Text Alternative</vt:lpstr>
      <vt:lpstr>Figure 3.40 IP addresses and link-layer addresses in a small internet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03: Data-Link Layer</dc:subject>
  <dc:creator>Behrouz A. Forouzan</dc:creator>
  <cp:keywords>Accessible PPT</cp:keywords>
  <cp:lastModifiedBy>Niranjan Ray</cp:lastModifiedBy>
  <cp:revision>1174</cp:revision>
  <dcterms:created xsi:type="dcterms:W3CDTF">2019-07-27T05:34:11Z</dcterms:created>
  <dcterms:modified xsi:type="dcterms:W3CDTF">2024-06-27T12:29:07Z</dcterms:modified>
</cp:coreProperties>
</file>